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82" r:id="rId2"/>
    <p:sldId id="257" r:id="rId3"/>
    <p:sldId id="258" r:id="rId4"/>
    <p:sldId id="263" r:id="rId5"/>
    <p:sldId id="289" r:id="rId6"/>
    <p:sldId id="264" r:id="rId7"/>
    <p:sldId id="275" r:id="rId8"/>
    <p:sldId id="290" r:id="rId9"/>
    <p:sldId id="274" r:id="rId10"/>
    <p:sldId id="270" r:id="rId11"/>
    <p:sldId id="271" r:id="rId12"/>
    <p:sldId id="284" r:id="rId13"/>
    <p:sldId id="272" r:id="rId14"/>
    <p:sldId id="286" r:id="rId15"/>
    <p:sldId id="278" r:id="rId16"/>
    <p:sldId id="279" r:id="rId17"/>
    <p:sldId id="280" r:id="rId18"/>
    <p:sldId id="281" r:id="rId19"/>
    <p:sldId id="259" r:id="rId20"/>
    <p:sldId id="283" r:id="rId21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57A922-E753-4138-94BF-2723BCFC83CD}" type="doc">
      <dgm:prSet loTypeId="urn:microsoft.com/office/officeart/2005/8/layout/chevron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90C8237E-FFA3-4A00-967F-34CE52136F08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268928"/>
          <a:ext cx="1593274" cy="1115292"/>
        </a:xfrm>
        <a:prstGeom prst="chevron">
          <a:avLst/>
        </a:prstGeom>
      </dgm:spPr>
      <dgm:t>
        <a:bodyPr/>
        <a:lstStyle/>
        <a:p>
          <a:r>
            <a:rPr lang="en-US" altLang="zh-CN" sz="2000" b="1" dirty="0" smtClean="0"/>
            <a:t>60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E6AE8920-EB4C-48A7-B60C-BF2A91374601}" type="parTrans" cxnId="{B4DCCD3D-AEE5-41D9-B4D0-804D19AD8397}">
      <dgm:prSet/>
      <dgm:spPr/>
      <dgm:t>
        <a:bodyPr/>
        <a:lstStyle/>
        <a:p>
          <a:endParaRPr lang="zh-CN" altLang="en-US"/>
        </a:p>
      </dgm:t>
    </dgm:pt>
    <dgm:pt modelId="{09657BE6-608C-4449-9049-03953C6D47C4}" type="sibTrans" cxnId="{B4DCCD3D-AEE5-41D9-B4D0-804D19AD8397}">
      <dgm:prSet/>
      <dgm:spPr/>
      <dgm:t>
        <a:bodyPr/>
        <a:lstStyle/>
        <a:p>
          <a:endParaRPr lang="zh-CN" altLang="en-US"/>
        </a:p>
      </dgm:t>
    </dgm:pt>
    <dgm:pt modelId="{C12458D9-1C99-4278-B02C-A1EDE71425C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992706" y="-2847477"/>
          <a:ext cx="1035628" cy="6790457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pPr algn="just"/>
          <a:r>
            <a:rPr lang="en-US" altLang="zh-CN" sz="2000" b="1" dirty="0" err="1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CAD:</a:t>
          </a:r>
          <a:r>
            <a:rPr lang="en-US" altLang="zh-CN" sz="2000" b="1" dirty="0" err="1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aided design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计算机辅助设计。主要是一些</a:t>
          </a:r>
          <a:r>
            <a: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PCB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软件，提供布线，电路、逻辑模拟和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版图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绘制。</a:t>
          </a:r>
          <a:endParaRPr lang="zh-CN" altLang="en-US" sz="20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2DF96A00-B53D-4FC2-8574-32E38A733A6F}" type="parTrans" cxnId="{50248FB1-F69C-4D76-8D69-B005999DE99A}">
      <dgm:prSet/>
      <dgm:spPr/>
      <dgm:t>
        <a:bodyPr/>
        <a:lstStyle/>
        <a:p>
          <a:endParaRPr lang="zh-CN" altLang="en-US"/>
        </a:p>
      </dgm:t>
    </dgm:pt>
    <dgm:pt modelId="{D8545D87-EE29-4EB7-AC48-7C096BE9709A}" type="sibTrans" cxnId="{50248FB1-F69C-4D76-8D69-B005999DE99A}">
      <dgm:prSet/>
      <dgm:spPr/>
      <dgm:t>
        <a:bodyPr/>
        <a:lstStyle/>
        <a:p>
          <a:endParaRPr lang="zh-CN" altLang="en-US"/>
        </a:p>
      </dgm:t>
    </dgm:pt>
    <dgm:pt modelId="{C0F9E76F-B8CA-4742-AEB3-D26A125FFEA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2099648"/>
          <a:ext cx="1593274" cy="1115292"/>
        </a:xfrm>
        <a:prstGeom prst="chevron">
          <a:avLst/>
        </a:prstGeom>
      </dgm:spPr>
      <dgm:t>
        <a:bodyPr/>
        <a:lstStyle/>
        <a:p>
          <a:r>
            <a:rPr lang="en-US" altLang="zh-CN" sz="2000" b="1" dirty="0" smtClean="0"/>
            <a:t>80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0C8BC035-F09C-4487-806E-6C34185490F6}" type="parTrans" cxnId="{F1BE4C15-6437-4FBD-861A-5ED15B210C5C}">
      <dgm:prSet/>
      <dgm:spPr/>
      <dgm:t>
        <a:bodyPr/>
        <a:lstStyle/>
        <a:p>
          <a:endParaRPr lang="zh-CN" altLang="en-US"/>
        </a:p>
      </dgm:t>
    </dgm:pt>
    <dgm:pt modelId="{FAF6EED4-F830-42AE-BA9D-A443F8A1BCF9}" type="sibTrans" cxnId="{F1BE4C15-6437-4FBD-861A-5ED15B210C5C}">
      <dgm:prSet/>
      <dgm:spPr/>
      <dgm:t>
        <a:bodyPr/>
        <a:lstStyle/>
        <a:p>
          <a:endParaRPr lang="zh-CN" altLang="en-US"/>
        </a:p>
      </dgm:t>
    </dgm:pt>
    <dgm:pt modelId="{CF71FB35-CC41-40B1-904C-AA9CE511D50F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590898" y="-1213609"/>
          <a:ext cx="1839245" cy="6790457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r>
            <a:rPr lang="en-US" altLang="zh-CN" sz="2000" b="1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CAE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：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 aided Engineering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计算机辅助工程</a:t>
          </a:r>
          <a:endParaRPr lang="zh-CN" altLang="en-US" sz="20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37D34482-E8F2-43D7-845E-A2C2391EF2AC}" type="parTrans" cxnId="{F494C3F9-73D5-418E-84ED-F8C9216B807A}">
      <dgm:prSet/>
      <dgm:spPr/>
      <dgm:t>
        <a:bodyPr/>
        <a:lstStyle/>
        <a:p>
          <a:endParaRPr lang="zh-CN" altLang="en-US"/>
        </a:p>
      </dgm:t>
    </dgm:pt>
    <dgm:pt modelId="{543C9674-3D0A-4EB1-9858-4344454C0567}" type="sibTrans" cxnId="{F494C3F9-73D5-418E-84ED-F8C9216B807A}">
      <dgm:prSet/>
      <dgm:spPr/>
      <dgm:t>
        <a:bodyPr/>
        <a:lstStyle/>
        <a:p>
          <a:endParaRPr lang="zh-CN" altLang="en-US"/>
        </a:p>
      </dgm:t>
    </dgm:pt>
    <dgm:pt modelId="{50AC5274-E88C-4891-9B02-27D5C6D20D7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590898" y="-1213609"/>
          <a:ext cx="1839245" cy="6790457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r>
            <a:rPr lang="zh-CN" altLang="en-US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主要表现为设计工具和单元库完备，具备原理图输入、编译链接、逻辑模拟、版图自动布局等。可完成设计的</a:t>
          </a:r>
          <a:r>
            <a:rPr lang="zh-CN" altLang="en-US" sz="18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全过程</a:t>
          </a:r>
          <a:r>
            <a:rPr lang="zh-CN" altLang="en-US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，支持产品的设计、分析、生产、测试等多个阶段。</a:t>
          </a:r>
          <a:endParaRPr lang="zh-CN" altLang="en-US" sz="18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53ED467A-5C28-4D75-B4A8-F16DD0DB602E}" type="parTrans" cxnId="{2C824569-2EAD-4229-ACAA-309E279663B7}">
      <dgm:prSet/>
      <dgm:spPr/>
      <dgm:t>
        <a:bodyPr/>
        <a:lstStyle/>
        <a:p>
          <a:endParaRPr lang="zh-CN" altLang="en-US"/>
        </a:p>
      </dgm:t>
    </dgm:pt>
    <dgm:pt modelId="{53976608-B811-4FD6-AE93-3A4B5A96788A}" type="sibTrans" cxnId="{2C824569-2EAD-4229-ACAA-309E279663B7}">
      <dgm:prSet/>
      <dgm:spPr/>
      <dgm:t>
        <a:bodyPr/>
        <a:lstStyle/>
        <a:p>
          <a:endParaRPr lang="zh-CN" altLang="en-US"/>
        </a:p>
      </dgm:t>
    </dgm:pt>
    <dgm:pt modelId="{2A541168-7114-4B2C-AD51-6EB81F0B5A75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3808491"/>
          <a:ext cx="1593274" cy="1115292"/>
        </a:xfrm>
        <a:prstGeom prst="chevron">
          <a:avLst/>
        </a:prstGeom>
      </dgm:spPr>
      <dgm:t>
        <a:bodyPr/>
        <a:lstStyle/>
        <a:p>
          <a:r>
            <a:rPr lang="en-US" altLang="zh-CN" sz="2000" b="1" dirty="0" smtClean="0"/>
            <a:t>90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E1A5D254-2AE5-44FA-992C-83B0A5F837AB}" type="parTrans" cxnId="{6B8509A8-2F9A-4518-844B-00C2F0CD8D30}">
      <dgm:prSet/>
      <dgm:spPr/>
      <dgm:t>
        <a:bodyPr/>
        <a:lstStyle/>
        <a:p>
          <a:endParaRPr lang="zh-CN" altLang="en-US"/>
        </a:p>
      </dgm:t>
    </dgm:pt>
    <dgm:pt modelId="{9315C725-65DC-4136-84CB-74D146D5BB42}" type="sibTrans" cxnId="{6B8509A8-2F9A-4518-844B-00C2F0CD8D30}">
      <dgm:prSet/>
      <dgm:spPr/>
      <dgm:t>
        <a:bodyPr/>
        <a:lstStyle/>
        <a:p>
          <a:endParaRPr lang="zh-CN" altLang="en-US"/>
        </a:p>
      </dgm:t>
    </dgm:pt>
    <dgm:pt modelId="{670F75FF-F1F1-414C-88A8-3964DB5273DC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712776" y="692085"/>
          <a:ext cx="1595489" cy="6790457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pPr algn="just"/>
          <a:r>
            <a:rPr lang="en-US" altLang="zh-CN" sz="2000" b="1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EDA: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以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高级语言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描述、系统级仿真和综合技术为特征，自动将用户的高级语言的描述转化为基础门电路，封装到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FPGA/CPLD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芯片中，或进行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ASIC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生产。使设计者集中于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方案与算法和系统上。</a:t>
          </a:r>
          <a:endParaRPr lang="zh-CN" altLang="en-US" sz="2000" b="1" dirty="0">
            <a:solidFill>
              <a:srgbClr val="C00000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5935C2C6-4329-441A-8DD5-56ABE4F78D35}" type="parTrans" cxnId="{4FAFC6FB-51CA-4610-BAA6-836BC5ED20D9}">
      <dgm:prSet/>
      <dgm:spPr/>
      <dgm:t>
        <a:bodyPr/>
        <a:lstStyle/>
        <a:p>
          <a:endParaRPr lang="zh-CN" altLang="en-US"/>
        </a:p>
      </dgm:t>
    </dgm:pt>
    <dgm:pt modelId="{3CF584BE-A603-45BC-9808-9EF8BCBE7BA9}" type="sibTrans" cxnId="{4FAFC6FB-51CA-4610-BAA6-836BC5ED20D9}">
      <dgm:prSet/>
      <dgm:spPr/>
      <dgm:t>
        <a:bodyPr/>
        <a:lstStyle/>
        <a:p>
          <a:endParaRPr lang="zh-CN" altLang="en-US"/>
        </a:p>
      </dgm:t>
    </dgm:pt>
    <dgm:pt modelId="{DB2F062B-94F7-4BD4-972C-3BE6ADF8B446}" type="pres">
      <dgm:prSet presAssocID="{7157A922-E753-4138-94BF-2723BCFC83C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8328241-B1A3-40CF-A05B-6E0FE901670A}" type="pres">
      <dgm:prSet presAssocID="{90C8237E-FFA3-4A00-967F-34CE52136F08}" presName="composite" presStyleCnt="0"/>
      <dgm:spPr/>
      <dgm:t>
        <a:bodyPr/>
        <a:lstStyle/>
        <a:p>
          <a:endParaRPr lang="zh-CN" altLang="en-US"/>
        </a:p>
      </dgm:t>
    </dgm:pt>
    <dgm:pt modelId="{5CF558F3-15BD-41E0-8B39-C3961EE3B08C}" type="pres">
      <dgm:prSet presAssocID="{90C8237E-FFA3-4A00-967F-34CE52136F08}" presName="parentText" presStyleLbl="alignNode1" presStyleIdx="0" presStyleCnt="3" custLinFactNeighborX="0" custLinFactNeighborY="26071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95C8CB-5B84-4077-B4DB-F14E05267001}" type="pres">
      <dgm:prSet presAssocID="{90C8237E-FFA3-4A00-967F-34CE52136F08}" presName="descendantText" presStyleLbl="alignAcc1" presStyleIdx="0" presStyleCnt="3" custScaleY="100000" custLinFactNeighborX="865" custLinFactNeighborY="3712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FF7BFF-F7C0-4FCD-9321-976D825D6BDE}" type="pres">
      <dgm:prSet presAssocID="{09657BE6-608C-4449-9049-03953C6D47C4}" presName="sp" presStyleCnt="0"/>
      <dgm:spPr/>
      <dgm:t>
        <a:bodyPr/>
        <a:lstStyle/>
        <a:p>
          <a:endParaRPr lang="zh-CN" altLang="en-US"/>
        </a:p>
      </dgm:t>
    </dgm:pt>
    <dgm:pt modelId="{E97E05A2-7680-4BCA-8638-9BA7AD5EB85D}" type="pres">
      <dgm:prSet presAssocID="{C0F9E76F-B8CA-4742-AEB3-D26A125FFEAB}" presName="composite" presStyleCnt="0"/>
      <dgm:spPr/>
      <dgm:t>
        <a:bodyPr/>
        <a:lstStyle/>
        <a:p>
          <a:endParaRPr lang="zh-CN" altLang="en-US"/>
        </a:p>
      </dgm:t>
    </dgm:pt>
    <dgm:pt modelId="{9A8B7B04-C08E-4FE1-B6E8-C5161004AB1B}" type="pres">
      <dgm:prSet presAssocID="{C0F9E76F-B8CA-4742-AEB3-D26A125FFEAB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48140E-C139-47C3-810D-7F8A7B7D42C5}" type="pres">
      <dgm:prSet presAssocID="{C0F9E76F-B8CA-4742-AEB3-D26A125FFEAB}" presName="descendantText" presStyleLbl="alignAcc1" presStyleIdx="1" presStyleCnt="3" custScaleY="1535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6A584A-D02F-4656-A75B-5A09FE10EE54}" type="pres">
      <dgm:prSet presAssocID="{FAF6EED4-F830-42AE-BA9D-A443F8A1BCF9}" presName="sp" presStyleCnt="0"/>
      <dgm:spPr/>
      <dgm:t>
        <a:bodyPr/>
        <a:lstStyle/>
        <a:p>
          <a:endParaRPr lang="zh-CN" altLang="en-US"/>
        </a:p>
      </dgm:t>
    </dgm:pt>
    <dgm:pt modelId="{8CBF3E6F-FB67-43B2-9E89-130CE56C2F16}" type="pres">
      <dgm:prSet presAssocID="{2A541168-7114-4B2C-AD51-6EB81F0B5A75}" presName="composite" presStyleCnt="0"/>
      <dgm:spPr/>
      <dgm:t>
        <a:bodyPr/>
        <a:lstStyle/>
        <a:p>
          <a:endParaRPr lang="zh-CN" altLang="en-US"/>
        </a:p>
      </dgm:t>
    </dgm:pt>
    <dgm:pt modelId="{4EFE6F8A-F59A-4A17-B311-293817433CBF}" type="pres">
      <dgm:prSet presAssocID="{2A541168-7114-4B2C-AD51-6EB81F0B5A75}" presName="parentText" presStyleLbl="alignNode1" presStyleIdx="2" presStyleCnt="3" custScaleY="92890" custLinFactNeighborX="0" custLinFactNeighborY="-2366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1EBEDF6-A338-454F-A759-75E9682652E4}" type="pres">
      <dgm:prSet presAssocID="{2A541168-7114-4B2C-AD51-6EB81F0B5A75}" presName="descendantText" presStyleLbl="alignAcc1" presStyleIdx="2" presStyleCnt="3" custScaleY="145149" custLinFactNeighborY="61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7D0123-4221-4C83-802E-ED65ABD201DB}" type="presOf" srcId="{C12458D9-1C99-4278-B02C-A1EDE71425CE}" destId="{F295C8CB-5B84-4077-B4DB-F14E05267001}" srcOrd="0" destOrd="0" presId="urn:microsoft.com/office/officeart/2005/8/layout/chevron2"/>
    <dgm:cxn modelId="{A853CE06-AABE-459B-83C3-1952376521E6}" type="presOf" srcId="{CF71FB35-CC41-40B1-904C-AA9CE511D50F}" destId="{A848140E-C139-47C3-810D-7F8A7B7D42C5}" srcOrd="0" destOrd="0" presId="urn:microsoft.com/office/officeart/2005/8/layout/chevron2"/>
    <dgm:cxn modelId="{F494C3F9-73D5-418E-84ED-F8C9216B807A}" srcId="{C0F9E76F-B8CA-4742-AEB3-D26A125FFEAB}" destId="{CF71FB35-CC41-40B1-904C-AA9CE511D50F}" srcOrd="0" destOrd="0" parTransId="{37D34482-E8F2-43D7-845E-A2C2391EF2AC}" sibTransId="{543C9674-3D0A-4EB1-9858-4344454C0567}"/>
    <dgm:cxn modelId="{771E7FBC-405E-4504-B1DB-941C14B965C2}" type="presOf" srcId="{C0F9E76F-B8CA-4742-AEB3-D26A125FFEAB}" destId="{9A8B7B04-C08E-4FE1-B6E8-C5161004AB1B}" srcOrd="0" destOrd="0" presId="urn:microsoft.com/office/officeart/2005/8/layout/chevron2"/>
    <dgm:cxn modelId="{2C824569-2EAD-4229-ACAA-309E279663B7}" srcId="{C0F9E76F-B8CA-4742-AEB3-D26A125FFEAB}" destId="{50AC5274-E88C-4891-9B02-27D5C6D20D7B}" srcOrd="1" destOrd="0" parTransId="{53ED467A-5C28-4D75-B4A8-F16DD0DB602E}" sibTransId="{53976608-B811-4FD6-AE93-3A4B5A96788A}"/>
    <dgm:cxn modelId="{4FAFC6FB-51CA-4610-BAA6-836BC5ED20D9}" srcId="{2A541168-7114-4B2C-AD51-6EB81F0B5A75}" destId="{670F75FF-F1F1-414C-88A8-3964DB5273DC}" srcOrd="0" destOrd="0" parTransId="{5935C2C6-4329-441A-8DD5-56ABE4F78D35}" sibTransId="{3CF584BE-A603-45BC-9808-9EF8BCBE7BA9}"/>
    <dgm:cxn modelId="{E3953CC2-CC0B-4229-AF61-849C61DB5584}" type="presOf" srcId="{670F75FF-F1F1-414C-88A8-3964DB5273DC}" destId="{81EBEDF6-A338-454F-A759-75E9682652E4}" srcOrd="0" destOrd="0" presId="urn:microsoft.com/office/officeart/2005/8/layout/chevron2"/>
    <dgm:cxn modelId="{84D84C96-F6BF-4940-893E-30D37E0FA665}" type="presOf" srcId="{2A541168-7114-4B2C-AD51-6EB81F0B5A75}" destId="{4EFE6F8A-F59A-4A17-B311-293817433CBF}" srcOrd="0" destOrd="0" presId="urn:microsoft.com/office/officeart/2005/8/layout/chevron2"/>
    <dgm:cxn modelId="{C1F134ED-CE9F-4B92-87C9-A2C731833E0C}" type="presOf" srcId="{90C8237E-FFA3-4A00-967F-34CE52136F08}" destId="{5CF558F3-15BD-41E0-8B39-C3961EE3B08C}" srcOrd="0" destOrd="0" presId="urn:microsoft.com/office/officeart/2005/8/layout/chevron2"/>
    <dgm:cxn modelId="{01BD4391-AEC4-4501-AE7E-7E44D084CDCC}" type="presOf" srcId="{7157A922-E753-4138-94BF-2723BCFC83CD}" destId="{DB2F062B-94F7-4BD4-972C-3BE6ADF8B446}" srcOrd="0" destOrd="0" presId="urn:microsoft.com/office/officeart/2005/8/layout/chevron2"/>
    <dgm:cxn modelId="{59D55640-EE61-47B4-A5FD-325027A6C00A}" type="presOf" srcId="{50AC5274-E88C-4891-9B02-27D5C6D20D7B}" destId="{A848140E-C139-47C3-810D-7F8A7B7D42C5}" srcOrd="0" destOrd="1" presId="urn:microsoft.com/office/officeart/2005/8/layout/chevron2"/>
    <dgm:cxn modelId="{F1BE4C15-6437-4FBD-861A-5ED15B210C5C}" srcId="{7157A922-E753-4138-94BF-2723BCFC83CD}" destId="{C0F9E76F-B8CA-4742-AEB3-D26A125FFEAB}" srcOrd="1" destOrd="0" parTransId="{0C8BC035-F09C-4487-806E-6C34185490F6}" sibTransId="{FAF6EED4-F830-42AE-BA9D-A443F8A1BCF9}"/>
    <dgm:cxn modelId="{B4DCCD3D-AEE5-41D9-B4D0-804D19AD8397}" srcId="{7157A922-E753-4138-94BF-2723BCFC83CD}" destId="{90C8237E-FFA3-4A00-967F-34CE52136F08}" srcOrd="0" destOrd="0" parTransId="{E6AE8920-EB4C-48A7-B60C-BF2A91374601}" sibTransId="{09657BE6-608C-4449-9049-03953C6D47C4}"/>
    <dgm:cxn modelId="{50248FB1-F69C-4D76-8D69-B005999DE99A}" srcId="{90C8237E-FFA3-4A00-967F-34CE52136F08}" destId="{C12458D9-1C99-4278-B02C-A1EDE71425CE}" srcOrd="0" destOrd="0" parTransId="{2DF96A00-B53D-4FC2-8574-32E38A733A6F}" sibTransId="{D8545D87-EE29-4EB7-AC48-7C096BE9709A}"/>
    <dgm:cxn modelId="{6B8509A8-2F9A-4518-844B-00C2F0CD8D30}" srcId="{7157A922-E753-4138-94BF-2723BCFC83CD}" destId="{2A541168-7114-4B2C-AD51-6EB81F0B5A75}" srcOrd="2" destOrd="0" parTransId="{E1A5D254-2AE5-44FA-992C-83B0A5F837AB}" sibTransId="{9315C725-65DC-4136-84CB-74D146D5BB42}"/>
    <dgm:cxn modelId="{DFACBD2C-88DF-478F-9370-51CC5BDDC9B2}" type="presParOf" srcId="{DB2F062B-94F7-4BD4-972C-3BE6ADF8B446}" destId="{38328241-B1A3-40CF-A05B-6E0FE901670A}" srcOrd="0" destOrd="0" presId="urn:microsoft.com/office/officeart/2005/8/layout/chevron2"/>
    <dgm:cxn modelId="{ABE89CC8-6845-403C-B50C-4FEDDC567AD3}" type="presParOf" srcId="{38328241-B1A3-40CF-A05B-6E0FE901670A}" destId="{5CF558F3-15BD-41E0-8B39-C3961EE3B08C}" srcOrd="0" destOrd="0" presId="urn:microsoft.com/office/officeart/2005/8/layout/chevron2"/>
    <dgm:cxn modelId="{13BB68D1-26C0-416D-9DA4-FA0E41FC8C88}" type="presParOf" srcId="{38328241-B1A3-40CF-A05B-6E0FE901670A}" destId="{F295C8CB-5B84-4077-B4DB-F14E05267001}" srcOrd="1" destOrd="0" presId="urn:microsoft.com/office/officeart/2005/8/layout/chevron2"/>
    <dgm:cxn modelId="{1820E632-FBE1-4B2C-9BD9-FA9276D3901E}" type="presParOf" srcId="{DB2F062B-94F7-4BD4-972C-3BE6ADF8B446}" destId="{68FF7BFF-F7C0-4FCD-9321-976D825D6BDE}" srcOrd="1" destOrd="0" presId="urn:microsoft.com/office/officeart/2005/8/layout/chevron2"/>
    <dgm:cxn modelId="{18FDEDA7-1C25-4081-9F50-F6E6CB83C0A3}" type="presParOf" srcId="{DB2F062B-94F7-4BD4-972C-3BE6ADF8B446}" destId="{E97E05A2-7680-4BCA-8638-9BA7AD5EB85D}" srcOrd="2" destOrd="0" presId="urn:microsoft.com/office/officeart/2005/8/layout/chevron2"/>
    <dgm:cxn modelId="{BCECEEA0-E5E3-4D69-88AB-227C15DA811C}" type="presParOf" srcId="{E97E05A2-7680-4BCA-8638-9BA7AD5EB85D}" destId="{9A8B7B04-C08E-4FE1-B6E8-C5161004AB1B}" srcOrd="0" destOrd="0" presId="urn:microsoft.com/office/officeart/2005/8/layout/chevron2"/>
    <dgm:cxn modelId="{83BCBC36-0447-4B22-8468-E715B909DCBA}" type="presParOf" srcId="{E97E05A2-7680-4BCA-8638-9BA7AD5EB85D}" destId="{A848140E-C139-47C3-810D-7F8A7B7D42C5}" srcOrd="1" destOrd="0" presId="urn:microsoft.com/office/officeart/2005/8/layout/chevron2"/>
    <dgm:cxn modelId="{913F82D5-F487-43D5-A4B2-DE7CD7886A83}" type="presParOf" srcId="{DB2F062B-94F7-4BD4-972C-3BE6ADF8B446}" destId="{946A584A-D02F-4656-A75B-5A09FE10EE54}" srcOrd="3" destOrd="0" presId="urn:microsoft.com/office/officeart/2005/8/layout/chevron2"/>
    <dgm:cxn modelId="{1EB52AE8-CDC7-48F3-96A0-7FD126AEE607}" type="presParOf" srcId="{DB2F062B-94F7-4BD4-972C-3BE6ADF8B446}" destId="{8CBF3E6F-FB67-43B2-9E89-130CE56C2F16}" srcOrd="4" destOrd="0" presId="urn:microsoft.com/office/officeart/2005/8/layout/chevron2"/>
    <dgm:cxn modelId="{3C79A7B8-E477-4389-BAE6-6254F5C7BC0A}" type="presParOf" srcId="{8CBF3E6F-FB67-43B2-9E89-130CE56C2F16}" destId="{4EFE6F8A-F59A-4A17-B311-293817433CBF}" srcOrd="0" destOrd="0" presId="urn:microsoft.com/office/officeart/2005/8/layout/chevron2"/>
    <dgm:cxn modelId="{5A24801E-3213-4A87-B50C-D04BBF50805D}" type="presParOf" srcId="{8CBF3E6F-FB67-43B2-9E89-130CE56C2F16}" destId="{81EBEDF6-A338-454F-A759-75E968265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57A922-E753-4138-94BF-2723BCFC83CD}" type="doc">
      <dgm:prSet loTypeId="urn:microsoft.com/office/officeart/2005/8/layout/chevron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90C8237E-FFA3-4A00-967F-34CE52136F08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268928"/>
          <a:ext cx="1593274" cy="1115292"/>
        </a:xfrm>
      </dgm:spPr>
      <dgm:t>
        <a:bodyPr/>
        <a:lstStyle/>
        <a:p>
          <a:r>
            <a:rPr lang="en-US" altLang="zh-CN" sz="2000" b="1" dirty="0" smtClean="0"/>
            <a:t>60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E6AE8920-EB4C-48A7-B60C-BF2A91374601}" type="parTrans" cxnId="{B4DCCD3D-AEE5-41D9-B4D0-804D19AD8397}">
      <dgm:prSet/>
      <dgm:spPr/>
      <dgm:t>
        <a:bodyPr/>
        <a:lstStyle/>
        <a:p>
          <a:endParaRPr lang="zh-CN" altLang="en-US"/>
        </a:p>
      </dgm:t>
    </dgm:pt>
    <dgm:pt modelId="{09657BE6-608C-4449-9049-03953C6D47C4}" type="sibTrans" cxnId="{B4DCCD3D-AEE5-41D9-B4D0-804D19AD8397}">
      <dgm:prSet/>
      <dgm:spPr/>
      <dgm:t>
        <a:bodyPr/>
        <a:lstStyle/>
        <a:p>
          <a:endParaRPr lang="zh-CN" altLang="en-US"/>
        </a:p>
      </dgm:t>
    </dgm:pt>
    <dgm:pt modelId="{C12458D9-1C99-4278-B02C-A1EDE71425C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992706" y="-2847477"/>
          <a:ext cx="1035628" cy="6790457"/>
        </a:xfr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pPr algn="just"/>
          <a:r>
            <a:rPr lang="en-US" altLang="zh-CN" sz="2000" b="1" dirty="0" err="1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CAD:</a:t>
          </a:r>
          <a:r>
            <a:rPr lang="en-US" altLang="zh-CN" sz="2000" b="1" dirty="0" err="1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aided design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计算机辅助设计。主要是一些</a:t>
          </a:r>
          <a:r>
            <a:rPr lang="en-US" altLang="zh-CN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PCB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软件，提供布线，电路、逻辑模拟和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版图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绘制。</a:t>
          </a:r>
          <a:endParaRPr lang="zh-CN" altLang="en-US" sz="20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2DF96A00-B53D-4FC2-8574-32E38A733A6F}" type="parTrans" cxnId="{50248FB1-F69C-4D76-8D69-B005999DE99A}">
      <dgm:prSet/>
      <dgm:spPr/>
      <dgm:t>
        <a:bodyPr/>
        <a:lstStyle/>
        <a:p>
          <a:endParaRPr lang="zh-CN" altLang="en-US"/>
        </a:p>
      </dgm:t>
    </dgm:pt>
    <dgm:pt modelId="{D8545D87-EE29-4EB7-AC48-7C096BE9709A}" type="sibTrans" cxnId="{50248FB1-F69C-4D76-8D69-B005999DE99A}">
      <dgm:prSet/>
      <dgm:spPr/>
      <dgm:t>
        <a:bodyPr/>
        <a:lstStyle/>
        <a:p>
          <a:endParaRPr lang="zh-CN" altLang="en-US"/>
        </a:p>
      </dgm:t>
    </dgm:pt>
    <dgm:pt modelId="{C0F9E76F-B8CA-4742-AEB3-D26A125FFEA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2099648"/>
          <a:ext cx="1593274" cy="1115292"/>
        </a:xfrm>
      </dgm:spPr>
      <dgm:t>
        <a:bodyPr/>
        <a:lstStyle/>
        <a:p>
          <a:r>
            <a:rPr lang="en-US" altLang="zh-CN" sz="2000" b="1" dirty="0" smtClean="0"/>
            <a:t>80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0C8BC035-F09C-4487-806E-6C34185490F6}" type="parTrans" cxnId="{F1BE4C15-6437-4FBD-861A-5ED15B210C5C}">
      <dgm:prSet/>
      <dgm:spPr/>
      <dgm:t>
        <a:bodyPr/>
        <a:lstStyle/>
        <a:p>
          <a:endParaRPr lang="zh-CN" altLang="en-US"/>
        </a:p>
      </dgm:t>
    </dgm:pt>
    <dgm:pt modelId="{FAF6EED4-F830-42AE-BA9D-A443F8A1BCF9}" type="sibTrans" cxnId="{F1BE4C15-6437-4FBD-861A-5ED15B210C5C}">
      <dgm:prSet/>
      <dgm:spPr/>
      <dgm:t>
        <a:bodyPr/>
        <a:lstStyle/>
        <a:p>
          <a:endParaRPr lang="zh-CN" altLang="en-US"/>
        </a:p>
      </dgm:t>
    </dgm:pt>
    <dgm:pt modelId="{CF71FB35-CC41-40B1-904C-AA9CE511D50F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590898" y="-1213609"/>
          <a:ext cx="1839245" cy="6790457"/>
        </a:xfr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r>
            <a:rPr lang="en-US" altLang="zh-CN" sz="2000" b="1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CAE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：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 aided Engineering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计算机辅助工程</a:t>
          </a:r>
          <a:endParaRPr lang="zh-CN" altLang="en-US" sz="20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37D34482-E8F2-43D7-845E-A2C2391EF2AC}" type="parTrans" cxnId="{F494C3F9-73D5-418E-84ED-F8C9216B807A}">
      <dgm:prSet/>
      <dgm:spPr/>
      <dgm:t>
        <a:bodyPr/>
        <a:lstStyle/>
        <a:p>
          <a:endParaRPr lang="zh-CN" altLang="en-US"/>
        </a:p>
      </dgm:t>
    </dgm:pt>
    <dgm:pt modelId="{543C9674-3D0A-4EB1-9858-4344454C0567}" type="sibTrans" cxnId="{F494C3F9-73D5-418E-84ED-F8C9216B807A}">
      <dgm:prSet/>
      <dgm:spPr/>
      <dgm:t>
        <a:bodyPr/>
        <a:lstStyle/>
        <a:p>
          <a:endParaRPr lang="zh-CN" altLang="en-US"/>
        </a:p>
      </dgm:t>
    </dgm:pt>
    <dgm:pt modelId="{50AC5274-E88C-4891-9B02-27D5C6D20D7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590898" y="-1213609"/>
          <a:ext cx="1839245" cy="6790457"/>
        </a:xfr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主要表现为设计工具和单元库完备，具备原理图输入、编译链接、逻辑模拟、版图自动布局等。可完成设计的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全过程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，支持产品的设计、分析、生产、测试等多个阶段。</a:t>
          </a:r>
          <a:endParaRPr lang="zh-CN" altLang="en-US" sz="2000" b="1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53ED467A-5C28-4D75-B4A8-F16DD0DB602E}" type="parTrans" cxnId="{2C824569-2EAD-4229-ACAA-309E279663B7}">
      <dgm:prSet/>
      <dgm:spPr/>
      <dgm:t>
        <a:bodyPr/>
        <a:lstStyle/>
        <a:p>
          <a:endParaRPr lang="zh-CN" altLang="en-US"/>
        </a:p>
      </dgm:t>
    </dgm:pt>
    <dgm:pt modelId="{53976608-B811-4FD6-AE93-3A4B5A96788A}" type="sibTrans" cxnId="{2C824569-2EAD-4229-ACAA-309E279663B7}">
      <dgm:prSet/>
      <dgm:spPr/>
      <dgm:t>
        <a:bodyPr/>
        <a:lstStyle/>
        <a:p>
          <a:endParaRPr lang="zh-CN" altLang="en-US"/>
        </a:p>
      </dgm:t>
    </dgm:pt>
    <dgm:pt modelId="{2A541168-7114-4B2C-AD51-6EB81F0B5A75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-238991" y="3808491"/>
          <a:ext cx="1593274" cy="1115292"/>
        </a:xfrm>
      </dgm:spPr>
      <dgm:t>
        <a:bodyPr/>
        <a:lstStyle/>
        <a:p>
          <a:r>
            <a:rPr lang="en-US" altLang="zh-CN" sz="2000" b="1" dirty="0" smtClean="0"/>
            <a:t>90</a:t>
          </a:r>
          <a:r>
            <a:rPr lang="zh-CN" altLang="en-US" sz="2000" b="1" dirty="0" smtClean="0"/>
            <a:t>年代</a:t>
          </a:r>
          <a:endParaRPr lang="zh-CN" altLang="en-US" sz="2000" b="1" dirty="0"/>
        </a:p>
      </dgm:t>
    </dgm:pt>
    <dgm:pt modelId="{E1A5D254-2AE5-44FA-992C-83B0A5F837AB}" type="parTrans" cxnId="{6B8509A8-2F9A-4518-844B-00C2F0CD8D30}">
      <dgm:prSet/>
      <dgm:spPr/>
      <dgm:t>
        <a:bodyPr/>
        <a:lstStyle/>
        <a:p>
          <a:endParaRPr lang="zh-CN" altLang="en-US"/>
        </a:p>
      </dgm:t>
    </dgm:pt>
    <dgm:pt modelId="{9315C725-65DC-4136-84CB-74D146D5BB42}" type="sibTrans" cxnId="{6B8509A8-2F9A-4518-844B-00C2F0CD8D30}">
      <dgm:prSet/>
      <dgm:spPr/>
      <dgm:t>
        <a:bodyPr/>
        <a:lstStyle/>
        <a:p>
          <a:endParaRPr lang="zh-CN" altLang="en-US"/>
        </a:p>
      </dgm:t>
    </dgm:pt>
    <dgm:pt modelId="{670F75FF-F1F1-414C-88A8-3964DB5273DC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xfrm rot="5400000">
          <a:off x="3712776" y="692085"/>
          <a:ext cx="1595489" cy="6790457"/>
        </a:xfrm>
        <a:solidFill>
          <a:schemeClr val="accent1">
            <a:lumMod val="20000"/>
            <a:lumOff val="80000"/>
          </a:schemeClr>
        </a:solidFill>
        <a:ln w="28575"/>
      </dgm:spPr>
      <dgm:t>
        <a:bodyPr/>
        <a:lstStyle/>
        <a:p>
          <a:pPr algn="just"/>
          <a:r>
            <a:rPr lang="en-US" altLang="zh-CN" sz="2000" b="1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EDA: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以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高级语言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描述、系统级仿真和综合技术为特征，自动将用户的高级语言的描述转化为基础门电路，封装到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FPGA/CPLD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芯片中，或进行</a:t>
          </a:r>
          <a:r>
            <a:rPr lang="en-US" altLang="zh-CN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ASIC</a:t>
          </a:r>
          <a:r>
            <a:rPr lang="zh-CN" altLang="en-US" sz="20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生产。使设计者集中于</a:t>
          </a:r>
          <a:r>
            <a:rPr lang="zh-CN" altLang="en-US" sz="20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方案与算法和系统上。</a:t>
          </a:r>
          <a:endParaRPr lang="zh-CN" altLang="en-US" sz="2000" b="1" dirty="0">
            <a:solidFill>
              <a:srgbClr val="C00000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gm:t>
    </dgm:pt>
    <dgm:pt modelId="{5935C2C6-4329-441A-8DD5-56ABE4F78D35}" type="parTrans" cxnId="{4FAFC6FB-51CA-4610-BAA6-836BC5ED20D9}">
      <dgm:prSet/>
      <dgm:spPr/>
      <dgm:t>
        <a:bodyPr/>
        <a:lstStyle/>
        <a:p>
          <a:endParaRPr lang="zh-CN" altLang="en-US"/>
        </a:p>
      </dgm:t>
    </dgm:pt>
    <dgm:pt modelId="{3CF584BE-A603-45BC-9808-9EF8BCBE7BA9}" type="sibTrans" cxnId="{4FAFC6FB-51CA-4610-BAA6-836BC5ED20D9}">
      <dgm:prSet/>
      <dgm:spPr/>
      <dgm:t>
        <a:bodyPr/>
        <a:lstStyle/>
        <a:p>
          <a:endParaRPr lang="zh-CN" altLang="en-US"/>
        </a:p>
      </dgm:t>
    </dgm:pt>
    <dgm:pt modelId="{DB2F062B-94F7-4BD4-972C-3BE6ADF8B446}" type="pres">
      <dgm:prSet presAssocID="{7157A922-E753-4138-94BF-2723BCFC83C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8328241-B1A3-40CF-A05B-6E0FE901670A}" type="pres">
      <dgm:prSet presAssocID="{90C8237E-FFA3-4A00-967F-34CE52136F08}" presName="composite" presStyleCnt="0"/>
      <dgm:spPr/>
      <dgm:t>
        <a:bodyPr/>
        <a:lstStyle/>
        <a:p>
          <a:endParaRPr lang="zh-CN" altLang="en-US"/>
        </a:p>
      </dgm:t>
    </dgm:pt>
    <dgm:pt modelId="{5CF558F3-15BD-41E0-8B39-C3961EE3B08C}" type="pres">
      <dgm:prSet presAssocID="{90C8237E-FFA3-4A00-967F-34CE52136F08}" presName="parentText" presStyleLbl="alignNode1" presStyleIdx="0" presStyleCnt="3" custLinFactNeighborX="0" custLinFactNeighborY="26071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F295C8CB-5B84-4077-B4DB-F14E05267001}" type="pres">
      <dgm:prSet presAssocID="{90C8237E-FFA3-4A00-967F-34CE52136F08}" presName="descendantText" presStyleLbl="alignAcc1" presStyleIdx="0" presStyleCnt="3" custScaleY="100000" custLinFactNeighborX="865" custLinFactNeighborY="37128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zh-CN" altLang="en-US"/>
        </a:p>
      </dgm:t>
    </dgm:pt>
    <dgm:pt modelId="{68FF7BFF-F7C0-4FCD-9321-976D825D6BDE}" type="pres">
      <dgm:prSet presAssocID="{09657BE6-608C-4449-9049-03953C6D47C4}" presName="sp" presStyleCnt="0"/>
      <dgm:spPr/>
      <dgm:t>
        <a:bodyPr/>
        <a:lstStyle/>
        <a:p>
          <a:endParaRPr lang="zh-CN" altLang="en-US"/>
        </a:p>
      </dgm:t>
    </dgm:pt>
    <dgm:pt modelId="{E97E05A2-7680-4BCA-8638-9BA7AD5EB85D}" type="pres">
      <dgm:prSet presAssocID="{C0F9E76F-B8CA-4742-AEB3-D26A125FFEAB}" presName="composite" presStyleCnt="0"/>
      <dgm:spPr/>
      <dgm:t>
        <a:bodyPr/>
        <a:lstStyle/>
        <a:p>
          <a:endParaRPr lang="zh-CN" altLang="en-US"/>
        </a:p>
      </dgm:t>
    </dgm:pt>
    <dgm:pt modelId="{9A8B7B04-C08E-4FE1-B6E8-C5161004AB1B}" type="pres">
      <dgm:prSet presAssocID="{C0F9E76F-B8CA-4742-AEB3-D26A125FFEAB}" presName="parentText" presStyleLbl="alignNode1" presStyleIdx="1" presStyleCnt="3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A848140E-C139-47C3-810D-7F8A7B7D42C5}" type="pres">
      <dgm:prSet presAssocID="{C0F9E76F-B8CA-4742-AEB3-D26A125FFEAB}" presName="descendantText" presStyleLbl="alignAcc1" presStyleIdx="1" presStyleCnt="3" custScaleY="153569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zh-CN" altLang="en-US"/>
        </a:p>
      </dgm:t>
    </dgm:pt>
    <dgm:pt modelId="{946A584A-D02F-4656-A75B-5A09FE10EE54}" type="pres">
      <dgm:prSet presAssocID="{FAF6EED4-F830-42AE-BA9D-A443F8A1BCF9}" presName="sp" presStyleCnt="0"/>
      <dgm:spPr/>
      <dgm:t>
        <a:bodyPr/>
        <a:lstStyle/>
        <a:p>
          <a:endParaRPr lang="zh-CN" altLang="en-US"/>
        </a:p>
      </dgm:t>
    </dgm:pt>
    <dgm:pt modelId="{8CBF3E6F-FB67-43B2-9E89-130CE56C2F16}" type="pres">
      <dgm:prSet presAssocID="{2A541168-7114-4B2C-AD51-6EB81F0B5A75}" presName="composite" presStyleCnt="0"/>
      <dgm:spPr/>
      <dgm:t>
        <a:bodyPr/>
        <a:lstStyle/>
        <a:p>
          <a:endParaRPr lang="zh-CN" altLang="en-US"/>
        </a:p>
      </dgm:t>
    </dgm:pt>
    <dgm:pt modelId="{4EFE6F8A-F59A-4A17-B311-293817433CBF}" type="pres">
      <dgm:prSet presAssocID="{2A541168-7114-4B2C-AD51-6EB81F0B5A75}" presName="parentText" presStyleLbl="alignNode1" presStyleIdx="2" presStyleCnt="3" custScaleY="92890" custLinFactNeighborX="0" custLinFactNeighborY="-23664">
        <dgm:presLayoutVars>
          <dgm:chMax val="1"/>
          <dgm:bulletEnabled val="1"/>
        </dgm:presLayoutVars>
      </dgm:prSet>
      <dgm:spPr>
        <a:prstGeom prst="chevron">
          <a:avLst/>
        </a:prstGeom>
      </dgm:spPr>
      <dgm:t>
        <a:bodyPr/>
        <a:lstStyle/>
        <a:p>
          <a:endParaRPr lang="zh-CN" altLang="en-US"/>
        </a:p>
      </dgm:t>
    </dgm:pt>
    <dgm:pt modelId="{81EBEDF6-A338-454F-A759-75E9682652E4}" type="pres">
      <dgm:prSet presAssocID="{2A541168-7114-4B2C-AD51-6EB81F0B5A75}" presName="descendantText" presStyleLbl="alignAcc1" presStyleIdx="2" presStyleCnt="3" custScaleY="145149" custLinFactNeighborY="6197">
        <dgm:presLayoutVars>
          <dgm:bulletEnabled val="1"/>
        </dgm:presLayoutVars>
      </dgm:prSet>
      <dgm:spPr>
        <a:prstGeom prst="round2SameRect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F494C3F9-73D5-418E-84ED-F8C9216B807A}" srcId="{C0F9E76F-B8CA-4742-AEB3-D26A125FFEAB}" destId="{CF71FB35-CC41-40B1-904C-AA9CE511D50F}" srcOrd="0" destOrd="0" parTransId="{37D34482-E8F2-43D7-845E-A2C2391EF2AC}" sibTransId="{543C9674-3D0A-4EB1-9858-4344454C0567}"/>
    <dgm:cxn modelId="{2C824569-2EAD-4229-ACAA-309E279663B7}" srcId="{C0F9E76F-B8CA-4742-AEB3-D26A125FFEAB}" destId="{50AC5274-E88C-4891-9B02-27D5C6D20D7B}" srcOrd="1" destOrd="0" parTransId="{53ED467A-5C28-4D75-B4A8-F16DD0DB602E}" sibTransId="{53976608-B811-4FD6-AE93-3A4B5A96788A}"/>
    <dgm:cxn modelId="{4FAFC6FB-51CA-4610-BAA6-836BC5ED20D9}" srcId="{2A541168-7114-4B2C-AD51-6EB81F0B5A75}" destId="{670F75FF-F1F1-414C-88A8-3964DB5273DC}" srcOrd="0" destOrd="0" parTransId="{5935C2C6-4329-441A-8DD5-56ABE4F78D35}" sibTransId="{3CF584BE-A603-45BC-9808-9EF8BCBE7BA9}"/>
    <dgm:cxn modelId="{C83BA7F9-6A04-447B-B8A4-7898C5C5F02A}" type="presOf" srcId="{50AC5274-E88C-4891-9B02-27D5C6D20D7B}" destId="{A848140E-C139-47C3-810D-7F8A7B7D42C5}" srcOrd="0" destOrd="1" presId="urn:microsoft.com/office/officeart/2005/8/layout/chevron2"/>
    <dgm:cxn modelId="{9A17FA19-471B-4CB4-BD98-60D171E1FFD5}" type="presOf" srcId="{C12458D9-1C99-4278-B02C-A1EDE71425CE}" destId="{F295C8CB-5B84-4077-B4DB-F14E05267001}" srcOrd="0" destOrd="0" presId="urn:microsoft.com/office/officeart/2005/8/layout/chevron2"/>
    <dgm:cxn modelId="{A1366127-CF48-43FD-999E-D64F92774585}" type="presOf" srcId="{670F75FF-F1F1-414C-88A8-3964DB5273DC}" destId="{81EBEDF6-A338-454F-A759-75E9682652E4}" srcOrd="0" destOrd="0" presId="urn:microsoft.com/office/officeart/2005/8/layout/chevron2"/>
    <dgm:cxn modelId="{78250F85-6E64-485D-A2FA-0ADF1926B106}" type="presOf" srcId="{CF71FB35-CC41-40B1-904C-AA9CE511D50F}" destId="{A848140E-C139-47C3-810D-7F8A7B7D42C5}" srcOrd="0" destOrd="0" presId="urn:microsoft.com/office/officeart/2005/8/layout/chevron2"/>
    <dgm:cxn modelId="{4413385F-AA2C-4A9B-B7CF-29DE520A55AD}" type="presOf" srcId="{7157A922-E753-4138-94BF-2723BCFC83CD}" destId="{DB2F062B-94F7-4BD4-972C-3BE6ADF8B446}" srcOrd="0" destOrd="0" presId="urn:microsoft.com/office/officeart/2005/8/layout/chevron2"/>
    <dgm:cxn modelId="{CF8DFA21-4695-42F6-9944-E2E990EDBF44}" type="presOf" srcId="{C0F9E76F-B8CA-4742-AEB3-D26A125FFEAB}" destId="{9A8B7B04-C08E-4FE1-B6E8-C5161004AB1B}" srcOrd="0" destOrd="0" presId="urn:microsoft.com/office/officeart/2005/8/layout/chevron2"/>
    <dgm:cxn modelId="{F1BE4C15-6437-4FBD-861A-5ED15B210C5C}" srcId="{7157A922-E753-4138-94BF-2723BCFC83CD}" destId="{C0F9E76F-B8CA-4742-AEB3-D26A125FFEAB}" srcOrd="1" destOrd="0" parTransId="{0C8BC035-F09C-4487-806E-6C34185490F6}" sibTransId="{FAF6EED4-F830-42AE-BA9D-A443F8A1BCF9}"/>
    <dgm:cxn modelId="{B4DCCD3D-AEE5-41D9-B4D0-804D19AD8397}" srcId="{7157A922-E753-4138-94BF-2723BCFC83CD}" destId="{90C8237E-FFA3-4A00-967F-34CE52136F08}" srcOrd="0" destOrd="0" parTransId="{E6AE8920-EB4C-48A7-B60C-BF2A91374601}" sibTransId="{09657BE6-608C-4449-9049-03953C6D47C4}"/>
    <dgm:cxn modelId="{4D8CC591-486F-4546-9D42-B3BDE4EC9E5F}" type="presOf" srcId="{2A541168-7114-4B2C-AD51-6EB81F0B5A75}" destId="{4EFE6F8A-F59A-4A17-B311-293817433CBF}" srcOrd="0" destOrd="0" presId="urn:microsoft.com/office/officeart/2005/8/layout/chevron2"/>
    <dgm:cxn modelId="{021C9BD3-28C9-4000-AF17-975FB2331868}" type="presOf" srcId="{90C8237E-FFA3-4A00-967F-34CE52136F08}" destId="{5CF558F3-15BD-41E0-8B39-C3961EE3B08C}" srcOrd="0" destOrd="0" presId="urn:microsoft.com/office/officeart/2005/8/layout/chevron2"/>
    <dgm:cxn modelId="{50248FB1-F69C-4D76-8D69-B005999DE99A}" srcId="{90C8237E-FFA3-4A00-967F-34CE52136F08}" destId="{C12458D9-1C99-4278-B02C-A1EDE71425CE}" srcOrd="0" destOrd="0" parTransId="{2DF96A00-B53D-4FC2-8574-32E38A733A6F}" sibTransId="{D8545D87-EE29-4EB7-AC48-7C096BE9709A}"/>
    <dgm:cxn modelId="{6B8509A8-2F9A-4518-844B-00C2F0CD8D30}" srcId="{7157A922-E753-4138-94BF-2723BCFC83CD}" destId="{2A541168-7114-4B2C-AD51-6EB81F0B5A75}" srcOrd="2" destOrd="0" parTransId="{E1A5D254-2AE5-44FA-992C-83B0A5F837AB}" sibTransId="{9315C725-65DC-4136-84CB-74D146D5BB42}"/>
    <dgm:cxn modelId="{B0ED50CC-BADC-435A-B6A9-58B559623A7D}" type="presParOf" srcId="{DB2F062B-94F7-4BD4-972C-3BE6ADF8B446}" destId="{38328241-B1A3-40CF-A05B-6E0FE901670A}" srcOrd="0" destOrd="0" presId="urn:microsoft.com/office/officeart/2005/8/layout/chevron2"/>
    <dgm:cxn modelId="{5D1E067C-ADCB-4B79-AA24-1EE5BC53D2E9}" type="presParOf" srcId="{38328241-B1A3-40CF-A05B-6E0FE901670A}" destId="{5CF558F3-15BD-41E0-8B39-C3961EE3B08C}" srcOrd="0" destOrd="0" presId="urn:microsoft.com/office/officeart/2005/8/layout/chevron2"/>
    <dgm:cxn modelId="{AD338495-E8FC-4073-8D09-085B5F238AFA}" type="presParOf" srcId="{38328241-B1A3-40CF-A05B-6E0FE901670A}" destId="{F295C8CB-5B84-4077-B4DB-F14E05267001}" srcOrd="1" destOrd="0" presId="urn:microsoft.com/office/officeart/2005/8/layout/chevron2"/>
    <dgm:cxn modelId="{0D02CEB5-60CC-4EE7-94FE-7D1A827C2687}" type="presParOf" srcId="{DB2F062B-94F7-4BD4-972C-3BE6ADF8B446}" destId="{68FF7BFF-F7C0-4FCD-9321-976D825D6BDE}" srcOrd="1" destOrd="0" presId="urn:microsoft.com/office/officeart/2005/8/layout/chevron2"/>
    <dgm:cxn modelId="{6FDBD4FD-517D-4C11-AF02-8B57B5A33102}" type="presParOf" srcId="{DB2F062B-94F7-4BD4-972C-3BE6ADF8B446}" destId="{E97E05A2-7680-4BCA-8638-9BA7AD5EB85D}" srcOrd="2" destOrd="0" presId="urn:microsoft.com/office/officeart/2005/8/layout/chevron2"/>
    <dgm:cxn modelId="{658DCF4F-EC9E-4671-819D-EC8F7C0C5107}" type="presParOf" srcId="{E97E05A2-7680-4BCA-8638-9BA7AD5EB85D}" destId="{9A8B7B04-C08E-4FE1-B6E8-C5161004AB1B}" srcOrd="0" destOrd="0" presId="urn:microsoft.com/office/officeart/2005/8/layout/chevron2"/>
    <dgm:cxn modelId="{59D2E392-19D5-41B8-82D4-70D697FE3A6C}" type="presParOf" srcId="{E97E05A2-7680-4BCA-8638-9BA7AD5EB85D}" destId="{A848140E-C139-47C3-810D-7F8A7B7D42C5}" srcOrd="1" destOrd="0" presId="urn:microsoft.com/office/officeart/2005/8/layout/chevron2"/>
    <dgm:cxn modelId="{5BB4F4FD-1098-4087-80B3-2ECF75EFB2CE}" type="presParOf" srcId="{DB2F062B-94F7-4BD4-972C-3BE6ADF8B446}" destId="{946A584A-D02F-4656-A75B-5A09FE10EE54}" srcOrd="3" destOrd="0" presId="urn:microsoft.com/office/officeart/2005/8/layout/chevron2"/>
    <dgm:cxn modelId="{0ED922DD-085E-4B58-8DCA-B421A9E45FA0}" type="presParOf" srcId="{DB2F062B-94F7-4BD4-972C-3BE6ADF8B446}" destId="{8CBF3E6F-FB67-43B2-9E89-130CE56C2F16}" srcOrd="4" destOrd="0" presId="urn:microsoft.com/office/officeart/2005/8/layout/chevron2"/>
    <dgm:cxn modelId="{62EE291A-205B-422A-9E93-BE88583319DE}" type="presParOf" srcId="{8CBF3E6F-FB67-43B2-9E89-130CE56C2F16}" destId="{4EFE6F8A-F59A-4A17-B311-293817433CBF}" srcOrd="0" destOrd="0" presId="urn:microsoft.com/office/officeart/2005/8/layout/chevron2"/>
    <dgm:cxn modelId="{C122F005-3754-4FE4-951C-136AE2C98AEF}" type="presParOf" srcId="{8CBF3E6F-FB67-43B2-9E89-130CE56C2F16}" destId="{81EBEDF6-A338-454F-A759-75E9682652E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558F3-15BD-41E0-8B39-C3961EE3B08C}">
      <dsp:nvSpPr>
        <dsp:cNvPr id="0" name=""/>
        <dsp:cNvSpPr/>
      </dsp:nvSpPr>
      <dsp:spPr>
        <a:xfrm rot="5400000">
          <a:off x="-226100" y="825030"/>
          <a:ext cx="1507338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60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1126497"/>
        <a:ext cx="1055136" cy="452202"/>
      </dsp:txXfrm>
    </dsp:sp>
    <dsp:sp modelId="{F295C8CB-5B84-4077-B4DB-F14E05267001}">
      <dsp:nvSpPr>
        <dsp:cNvPr id="0" name=""/>
        <dsp:cNvSpPr/>
      </dsp:nvSpPr>
      <dsp:spPr>
        <a:xfrm rot="5400000">
          <a:off x="3990558" y="-2365701"/>
          <a:ext cx="979769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CAD:</a:t>
          </a:r>
          <a:r>
            <a:rPr lang="en-US" altLang="zh-CN" sz="2000" b="1" kern="1200" dirty="0" err="1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aided design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计算机辅助设计。主要是一些</a:t>
          </a:r>
          <a:r>
            <a:rPr lang="en-US" altLang="zh-CN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PCB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软件，提供布线，电路、逻辑模拟和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版图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绘制。</a:t>
          </a:r>
          <a:endParaRPr lang="zh-CN" altLang="en-US" sz="20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6" y="617549"/>
        <a:ext cx="6802785" cy="884113"/>
      </dsp:txXfrm>
    </dsp:sp>
    <dsp:sp modelId="{9A8B7B04-C08E-4FE1-B6E8-C5161004AB1B}">
      <dsp:nvSpPr>
        <dsp:cNvPr id="0" name=""/>
        <dsp:cNvSpPr/>
      </dsp:nvSpPr>
      <dsp:spPr>
        <a:xfrm rot="5400000">
          <a:off x="-226100" y="2028570"/>
          <a:ext cx="1507338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80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2330037"/>
        <a:ext cx="1055136" cy="452202"/>
      </dsp:txXfrm>
    </dsp:sp>
    <dsp:sp modelId="{A848140E-C139-47C3-810D-7F8A7B7D42C5}">
      <dsp:nvSpPr>
        <dsp:cNvPr id="0" name=""/>
        <dsp:cNvSpPr/>
      </dsp:nvSpPr>
      <dsp:spPr>
        <a:xfrm rot="5400000">
          <a:off x="3728132" y="-1132952"/>
          <a:ext cx="1504622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CAE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：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 aided Engineering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计算机辅助工程</a:t>
          </a:r>
          <a:endParaRPr lang="zh-CN" altLang="en-US" sz="20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主要表现为设计工具和单元库完备，具备原理图输入、编译链接、逻辑模拟、版图自动布局等。可完成设计的</a:t>
          </a:r>
          <a:r>
            <a:rPr lang="zh-CN" altLang="en-US" sz="18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全过程</a:t>
          </a:r>
          <a:r>
            <a:rPr lang="zh-CN" altLang="en-US" sz="18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，支持产品的设计、分析、生产、测试等多个阶段。</a:t>
          </a:r>
          <a:endParaRPr lang="zh-CN" altLang="en-US" sz="18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7" y="1613493"/>
        <a:ext cx="6777163" cy="1357722"/>
      </dsp:txXfrm>
    </dsp:sp>
    <dsp:sp modelId="{4EFE6F8A-F59A-4A17-B311-293817433CBF}">
      <dsp:nvSpPr>
        <dsp:cNvPr id="0" name=""/>
        <dsp:cNvSpPr/>
      </dsp:nvSpPr>
      <dsp:spPr>
        <a:xfrm rot="5400000">
          <a:off x="-172514" y="3227143"/>
          <a:ext cx="1400166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90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3582196"/>
        <a:ext cx="1055136" cy="345030"/>
      </dsp:txXfrm>
    </dsp:sp>
    <dsp:sp modelId="{81EBEDF6-A338-454F-A759-75E9682652E4}">
      <dsp:nvSpPr>
        <dsp:cNvPr id="0" name=""/>
        <dsp:cNvSpPr/>
      </dsp:nvSpPr>
      <dsp:spPr>
        <a:xfrm rot="5400000">
          <a:off x="3769380" y="483033"/>
          <a:ext cx="1422125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EDA: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以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高级语言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描述、系统级仿真和综合技术为特征，自动将用户的高级语言的描述转化为基础门电路，封装到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FPGA/CPLD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芯片中，或进行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ASIC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生产。使设计者集中于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方案与算法和系统上。</a:t>
          </a:r>
          <a:endParaRPr lang="zh-CN" altLang="en-US" sz="2000" b="1" kern="1200" dirty="0">
            <a:solidFill>
              <a:srgbClr val="C00000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6" y="3266699"/>
        <a:ext cx="6781191" cy="1283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F558F3-15BD-41E0-8B39-C3961EE3B08C}">
      <dsp:nvSpPr>
        <dsp:cNvPr id="0" name=""/>
        <dsp:cNvSpPr/>
      </dsp:nvSpPr>
      <dsp:spPr>
        <a:xfrm rot="5400000">
          <a:off x="-226100" y="825030"/>
          <a:ext cx="1507338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60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1126497"/>
        <a:ext cx="1055136" cy="452202"/>
      </dsp:txXfrm>
    </dsp:sp>
    <dsp:sp modelId="{F295C8CB-5B84-4077-B4DB-F14E05267001}">
      <dsp:nvSpPr>
        <dsp:cNvPr id="0" name=""/>
        <dsp:cNvSpPr/>
      </dsp:nvSpPr>
      <dsp:spPr>
        <a:xfrm rot="5400000">
          <a:off x="3990558" y="-2365701"/>
          <a:ext cx="979769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err="1" smtClean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CAD:</a:t>
          </a:r>
          <a:r>
            <a:rPr lang="en-US" altLang="zh-CN" sz="2000" b="1" kern="1200" dirty="0" err="1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 aided design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计算机辅助设计。主要是一些</a:t>
          </a:r>
          <a:r>
            <a:rPr lang="en-US" altLang="zh-CN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PCB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软件，提供布线，电路、逻辑模拟和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版图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绘制。</a:t>
          </a:r>
          <a:endParaRPr lang="zh-CN" altLang="en-US" sz="20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6" y="617549"/>
        <a:ext cx="6802785" cy="884113"/>
      </dsp:txXfrm>
    </dsp:sp>
    <dsp:sp modelId="{9A8B7B04-C08E-4FE1-B6E8-C5161004AB1B}">
      <dsp:nvSpPr>
        <dsp:cNvPr id="0" name=""/>
        <dsp:cNvSpPr/>
      </dsp:nvSpPr>
      <dsp:spPr>
        <a:xfrm rot="5400000">
          <a:off x="-226100" y="2028570"/>
          <a:ext cx="1507338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80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2330037"/>
        <a:ext cx="1055136" cy="452202"/>
      </dsp:txXfrm>
    </dsp:sp>
    <dsp:sp modelId="{A848140E-C139-47C3-810D-7F8A7B7D42C5}">
      <dsp:nvSpPr>
        <dsp:cNvPr id="0" name=""/>
        <dsp:cNvSpPr/>
      </dsp:nvSpPr>
      <dsp:spPr>
        <a:xfrm rot="5400000">
          <a:off x="3728132" y="-1132952"/>
          <a:ext cx="1504622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CAE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：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computer aided Engineering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计算机辅助工程</a:t>
          </a:r>
          <a:endParaRPr lang="zh-CN" altLang="en-US" sz="20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主要表现为设计工具和单元库完备，具备原理图输入、编译链接、逻辑模拟、版图自动布局等。可完成设计的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全过程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，支持产品的设计、分析、生产、测试等多个阶段。</a:t>
          </a:r>
          <a:endParaRPr lang="zh-CN" altLang="en-US" sz="2000" b="1" kern="1200" dirty="0"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7" y="1613493"/>
        <a:ext cx="6777163" cy="1357722"/>
      </dsp:txXfrm>
    </dsp:sp>
    <dsp:sp modelId="{4EFE6F8A-F59A-4A17-B311-293817433CBF}">
      <dsp:nvSpPr>
        <dsp:cNvPr id="0" name=""/>
        <dsp:cNvSpPr/>
      </dsp:nvSpPr>
      <dsp:spPr>
        <a:xfrm rot="5400000">
          <a:off x="-172514" y="3227143"/>
          <a:ext cx="1400166" cy="1055136"/>
        </a:xfrm>
        <a:prstGeom prst="chevron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b="1" kern="1200" dirty="0" smtClean="0"/>
            <a:t>90</a:t>
          </a:r>
          <a:r>
            <a:rPr lang="zh-CN" altLang="en-US" sz="2000" b="1" kern="1200" dirty="0" smtClean="0"/>
            <a:t>年代</a:t>
          </a:r>
          <a:endParaRPr lang="zh-CN" altLang="en-US" sz="2000" b="1" kern="1200" dirty="0"/>
        </a:p>
      </dsp:txBody>
      <dsp:txXfrm rot="-5400000">
        <a:off x="1" y="3582196"/>
        <a:ext cx="1055136" cy="345030"/>
      </dsp:txXfrm>
    </dsp:sp>
    <dsp:sp modelId="{81EBEDF6-A338-454F-A759-75E9682652E4}">
      <dsp:nvSpPr>
        <dsp:cNvPr id="0" name=""/>
        <dsp:cNvSpPr/>
      </dsp:nvSpPr>
      <dsp:spPr>
        <a:xfrm rot="5400000">
          <a:off x="3769380" y="483033"/>
          <a:ext cx="1422125" cy="6850613"/>
        </a:xfrm>
        <a:prstGeom prst="round2SameRect">
          <a:avLst/>
        </a:prstGeom>
        <a:solidFill>
          <a:schemeClr val="accent1">
            <a:lumMod val="20000"/>
            <a:lumOff val="80000"/>
          </a:schemeClr>
        </a:solidFill>
        <a:ln w="28575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just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000" b="1" kern="1200" dirty="0" smtClean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EDA: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以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高级语言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描述、系统级仿真和综合技术为特征，自动将用户的高级语言的描述转化为基础门电路，封装到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FPGA/CPLD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芯片中，或进行</a:t>
          </a:r>
          <a:r>
            <a:rPr lang="en-US" altLang="zh-CN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ASIC</a:t>
          </a:r>
          <a:r>
            <a:rPr lang="zh-CN" altLang="en-US" sz="2000" b="1" kern="1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生产。使设计者集中于</a:t>
          </a:r>
          <a:r>
            <a:rPr lang="zh-CN" altLang="en-US" sz="2000" b="1" kern="1200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rPr>
            <a:t>方案与算法和系统上。</a:t>
          </a:r>
          <a:endParaRPr lang="zh-CN" altLang="en-US" sz="2000" b="1" kern="1200" dirty="0">
            <a:solidFill>
              <a:srgbClr val="C00000"/>
            </a:solidFill>
            <a:latin typeface="Times New Roman" panose="02020603050405020304" pitchFamily="18" charset="0"/>
            <a:ea typeface="微软雅黑" panose="020B0503020204020204" pitchFamily="34" charset="-122"/>
            <a:cs typeface="Times New Roman" panose="02020603050405020304" pitchFamily="18" charset="0"/>
          </a:endParaRPr>
        </a:p>
      </dsp:txBody>
      <dsp:txXfrm rot="-5400000">
        <a:off x="1055136" y="3266699"/>
        <a:ext cx="6781191" cy="12832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EB65E6-55F6-4C09-9CA7-A1D035F6437F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613BF-330E-4CF1-B3AB-C7C0A7B5FD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753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F330CF08-4F25-48E4-921C-CD399A73B1B9}" type="slidenum">
              <a:rPr lang="en-US" altLang="zh-CN" smtClean="0"/>
              <a:pPr eaLnBrk="1" hangingPunct="1"/>
              <a:t>17</a:t>
            </a:fld>
            <a:endParaRPr lang="en-US" altLang="zh-CN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293473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" y="905631"/>
            <a:ext cx="9142400" cy="4237869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-210457" y="780200"/>
            <a:ext cx="4320000" cy="0"/>
          </a:xfrm>
          <a:prstGeom prst="line">
            <a:avLst/>
          </a:prstGeom>
          <a:ln w="38100">
            <a:gradFill flip="none" rotWithShape="1">
              <a:gsLst>
                <a:gs pos="51600">
                  <a:srgbClr val="003456"/>
                </a:gs>
                <a:gs pos="0">
                  <a:srgbClr val="1FD9E6"/>
                </a:gs>
                <a:gs pos="100000">
                  <a:srgbClr val="1FD9E6"/>
                </a:gs>
              </a:gsLst>
              <a:path path="circle">
                <a:fillToRect l="100000" t="100000"/>
              </a:path>
              <a:tileRect r="-100000" b="-100000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067944" y="712688"/>
            <a:ext cx="131507" cy="125432"/>
          </a:xfrm>
          <a:prstGeom prst="ellipse">
            <a:avLst/>
          </a:prstGeom>
          <a:solidFill>
            <a:schemeClr val="bg1"/>
          </a:solidFill>
          <a:ln w="38100">
            <a:solidFill>
              <a:srgbClr val="1AB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013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206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75" y="37031"/>
            <a:ext cx="659678" cy="709413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404955" y="207118"/>
            <a:ext cx="550121" cy="35955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52425" y="192171"/>
            <a:ext cx="800100" cy="432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 smtClean="0">
                <a:ln>
                  <a:solidFill>
                    <a:schemeClr val="bg1"/>
                  </a:solidFill>
                </a:ln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EDA</a:t>
            </a:r>
            <a:endParaRPr lang="zh-CN" altLang="en-US" sz="1800" dirty="0">
              <a:ln>
                <a:solidFill>
                  <a:schemeClr val="bg1"/>
                </a:solidFill>
              </a:ln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12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176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876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2629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6178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1542" y="-133189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3601179" y="1710646"/>
            <a:ext cx="5542821" cy="982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B9E70B-D621-47E5-906D-4E166E508837}"/>
              </a:ext>
            </a:extLst>
          </p:cNvPr>
          <p:cNvSpPr>
            <a:spLocks/>
          </p:cNvSpPr>
          <p:nvPr userDrawn="1"/>
        </p:nvSpPr>
        <p:spPr bwMode="auto">
          <a:xfrm>
            <a:off x="691347" y="846550"/>
            <a:ext cx="2094268" cy="2371344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50A6DA-97B1-4B66-8468-20A25D3C211D}"/>
              </a:ext>
            </a:extLst>
          </p:cNvPr>
          <p:cNvGrpSpPr/>
          <p:nvPr userDrawn="1"/>
        </p:nvGrpSpPr>
        <p:grpSpPr>
          <a:xfrm>
            <a:off x="156413" y="919680"/>
            <a:ext cx="2792060" cy="3165622"/>
            <a:chOff x="1240035" y="848773"/>
            <a:chExt cx="2792060" cy="3165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B6B0800-05A8-40F5-987D-9ACE7DAF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035" y="848773"/>
              <a:ext cx="2792060" cy="3165622"/>
            </a:xfrm>
            <a:custGeom>
              <a:avLst/>
              <a:gdLst>
                <a:gd name="T0" fmla="*/ 72 w 595"/>
                <a:gd name="T1" fmla="*/ 665 h 674"/>
                <a:gd name="T2" fmla="*/ 24 w 595"/>
                <a:gd name="T3" fmla="*/ 665 h 674"/>
                <a:gd name="T4" fmla="*/ 0 w 595"/>
                <a:gd name="T5" fmla="*/ 624 h 674"/>
                <a:gd name="T6" fmla="*/ 0 w 595"/>
                <a:gd name="T7" fmla="*/ 50 h 674"/>
                <a:gd name="T8" fmla="*/ 24 w 595"/>
                <a:gd name="T9" fmla="*/ 9 h 674"/>
                <a:gd name="T10" fmla="*/ 72 w 595"/>
                <a:gd name="T11" fmla="*/ 9 h 674"/>
                <a:gd name="T12" fmla="*/ 571 w 595"/>
                <a:gd name="T13" fmla="*/ 296 h 674"/>
                <a:gd name="T14" fmla="*/ 595 w 595"/>
                <a:gd name="T15" fmla="*/ 337 h 674"/>
                <a:gd name="T16" fmla="*/ 571 w 595"/>
                <a:gd name="T17" fmla="*/ 378 h 674"/>
                <a:gd name="T18" fmla="*/ 72 w 595"/>
                <a:gd name="T19" fmla="*/ 665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5" h="674">
                  <a:moveTo>
                    <a:pt x="72" y="665"/>
                  </a:moveTo>
                  <a:cubicBezTo>
                    <a:pt x="57" y="674"/>
                    <a:pt x="39" y="674"/>
                    <a:pt x="24" y="665"/>
                  </a:cubicBezTo>
                  <a:cubicBezTo>
                    <a:pt x="9" y="657"/>
                    <a:pt x="0" y="641"/>
                    <a:pt x="0" y="6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9" y="17"/>
                    <a:pt x="24" y="9"/>
                  </a:cubicBezTo>
                  <a:cubicBezTo>
                    <a:pt x="39" y="0"/>
                    <a:pt x="57" y="0"/>
                    <a:pt x="72" y="9"/>
                  </a:cubicBezTo>
                  <a:cubicBezTo>
                    <a:pt x="571" y="296"/>
                    <a:pt x="571" y="296"/>
                    <a:pt x="571" y="296"/>
                  </a:cubicBezTo>
                  <a:cubicBezTo>
                    <a:pt x="586" y="304"/>
                    <a:pt x="595" y="320"/>
                    <a:pt x="595" y="337"/>
                  </a:cubicBezTo>
                  <a:cubicBezTo>
                    <a:pt x="595" y="354"/>
                    <a:pt x="586" y="370"/>
                    <a:pt x="571" y="378"/>
                  </a:cubicBezTo>
                  <a:cubicBezTo>
                    <a:pt x="72" y="665"/>
                    <a:pt x="72" y="665"/>
                    <a:pt x="72" y="665"/>
                  </a:cubicBezTo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88A26DD-AB31-4FF7-808F-D34498D8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990928"/>
              <a:ext cx="2562225" cy="2882900"/>
            </a:xfrm>
            <a:custGeom>
              <a:avLst/>
              <a:gdLst>
                <a:gd name="T0" fmla="*/ 76 w 603"/>
                <a:gd name="T1" fmla="*/ 667 h 678"/>
                <a:gd name="T2" fmla="*/ 74 w 603"/>
                <a:gd name="T3" fmla="*/ 664 h 678"/>
                <a:gd name="T4" fmla="*/ 52 w 603"/>
                <a:gd name="T5" fmla="*/ 670 h 678"/>
                <a:gd name="T6" fmla="*/ 30 w 603"/>
                <a:gd name="T7" fmla="*/ 664 h 678"/>
                <a:gd name="T8" fmla="*/ 8 w 603"/>
                <a:gd name="T9" fmla="*/ 626 h 678"/>
                <a:gd name="T10" fmla="*/ 8 w 603"/>
                <a:gd name="T11" fmla="*/ 52 h 678"/>
                <a:gd name="T12" fmla="*/ 30 w 603"/>
                <a:gd name="T13" fmla="*/ 14 h 678"/>
                <a:gd name="T14" fmla="*/ 52 w 603"/>
                <a:gd name="T15" fmla="*/ 8 h 678"/>
                <a:gd name="T16" fmla="*/ 74 w 603"/>
                <a:gd name="T17" fmla="*/ 14 h 678"/>
                <a:gd name="T18" fmla="*/ 573 w 603"/>
                <a:gd name="T19" fmla="*/ 301 h 678"/>
                <a:gd name="T20" fmla="*/ 595 w 603"/>
                <a:gd name="T21" fmla="*/ 339 h 678"/>
                <a:gd name="T22" fmla="*/ 573 w 603"/>
                <a:gd name="T23" fmla="*/ 377 h 678"/>
                <a:gd name="T24" fmla="*/ 74 w 603"/>
                <a:gd name="T25" fmla="*/ 664 h 678"/>
                <a:gd name="T26" fmla="*/ 76 w 603"/>
                <a:gd name="T27" fmla="*/ 667 h 678"/>
                <a:gd name="T28" fmla="*/ 78 w 603"/>
                <a:gd name="T29" fmla="*/ 671 h 678"/>
                <a:gd name="T30" fmla="*/ 577 w 603"/>
                <a:gd name="T31" fmla="*/ 384 h 678"/>
                <a:gd name="T32" fmla="*/ 603 w 603"/>
                <a:gd name="T33" fmla="*/ 339 h 678"/>
                <a:gd name="T34" fmla="*/ 577 w 603"/>
                <a:gd name="T35" fmla="*/ 294 h 678"/>
                <a:gd name="T36" fmla="*/ 78 w 603"/>
                <a:gd name="T37" fmla="*/ 7 h 678"/>
                <a:gd name="T38" fmla="*/ 52 w 603"/>
                <a:gd name="T39" fmla="*/ 0 h 678"/>
                <a:gd name="T40" fmla="*/ 26 w 603"/>
                <a:gd name="T41" fmla="*/ 7 h 678"/>
                <a:gd name="T42" fmla="*/ 0 w 603"/>
                <a:gd name="T43" fmla="*/ 52 h 678"/>
                <a:gd name="T44" fmla="*/ 0 w 603"/>
                <a:gd name="T45" fmla="*/ 626 h 678"/>
                <a:gd name="T46" fmla="*/ 26 w 603"/>
                <a:gd name="T47" fmla="*/ 671 h 678"/>
                <a:gd name="T48" fmla="*/ 52 w 603"/>
                <a:gd name="T49" fmla="*/ 678 h 678"/>
                <a:gd name="T50" fmla="*/ 78 w 603"/>
                <a:gd name="T51" fmla="*/ 671 h 678"/>
                <a:gd name="T52" fmla="*/ 76 w 603"/>
                <a:gd name="T53" fmla="*/ 66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678">
                  <a:moveTo>
                    <a:pt x="76" y="667"/>
                  </a:moveTo>
                  <a:cubicBezTo>
                    <a:pt x="74" y="664"/>
                    <a:pt x="74" y="664"/>
                    <a:pt x="74" y="664"/>
                  </a:cubicBezTo>
                  <a:cubicBezTo>
                    <a:pt x="67" y="668"/>
                    <a:pt x="60" y="670"/>
                    <a:pt x="52" y="670"/>
                  </a:cubicBezTo>
                  <a:cubicBezTo>
                    <a:pt x="44" y="670"/>
                    <a:pt x="37" y="668"/>
                    <a:pt x="30" y="664"/>
                  </a:cubicBezTo>
                  <a:cubicBezTo>
                    <a:pt x="17" y="656"/>
                    <a:pt x="8" y="642"/>
                    <a:pt x="8" y="62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36"/>
                    <a:pt x="17" y="22"/>
                    <a:pt x="30" y="14"/>
                  </a:cubicBezTo>
                  <a:cubicBezTo>
                    <a:pt x="37" y="10"/>
                    <a:pt x="44" y="8"/>
                    <a:pt x="52" y="8"/>
                  </a:cubicBezTo>
                  <a:cubicBezTo>
                    <a:pt x="60" y="8"/>
                    <a:pt x="67" y="10"/>
                    <a:pt x="74" y="14"/>
                  </a:cubicBezTo>
                  <a:cubicBezTo>
                    <a:pt x="573" y="301"/>
                    <a:pt x="573" y="301"/>
                    <a:pt x="573" y="301"/>
                  </a:cubicBezTo>
                  <a:cubicBezTo>
                    <a:pt x="587" y="309"/>
                    <a:pt x="595" y="323"/>
                    <a:pt x="595" y="339"/>
                  </a:cubicBezTo>
                  <a:cubicBezTo>
                    <a:pt x="595" y="355"/>
                    <a:pt x="587" y="369"/>
                    <a:pt x="573" y="377"/>
                  </a:cubicBezTo>
                  <a:cubicBezTo>
                    <a:pt x="74" y="664"/>
                    <a:pt x="74" y="664"/>
                    <a:pt x="74" y="664"/>
                  </a:cubicBezTo>
                  <a:cubicBezTo>
                    <a:pt x="76" y="667"/>
                    <a:pt x="76" y="667"/>
                    <a:pt x="76" y="667"/>
                  </a:cubicBezTo>
                  <a:cubicBezTo>
                    <a:pt x="78" y="671"/>
                    <a:pt x="78" y="671"/>
                    <a:pt x="78" y="671"/>
                  </a:cubicBezTo>
                  <a:cubicBezTo>
                    <a:pt x="577" y="384"/>
                    <a:pt x="577" y="384"/>
                    <a:pt x="577" y="384"/>
                  </a:cubicBezTo>
                  <a:cubicBezTo>
                    <a:pt x="593" y="375"/>
                    <a:pt x="603" y="358"/>
                    <a:pt x="603" y="339"/>
                  </a:cubicBezTo>
                  <a:cubicBezTo>
                    <a:pt x="603" y="320"/>
                    <a:pt x="593" y="303"/>
                    <a:pt x="577" y="29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0" y="3"/>
                    <a:pt x="61" y="0"/>
                    <a:pt x="52" y="0"/>
                  </a:cubicBezTo>
                  <a:cubicBezTo>
                    <a:pt x="43" y="0"/>
                    <a:pt x="34" y="3"/>
                    <a:pt x="26" y="7"/>
                  </a:cubicBezTo>
                  <a:cubicBezTo>
                    <a:pt x="10" y="17"/>
                    <a:pt x="0" y="34"/>
                    <a:pt x="0" y="52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44"/>
                    <a:pt x="10" y="661"/>
                    <a:pt x="26" y="671"/>
                  </a:cubicBezTo>
                  <a:cubicBezTo>
                    <a:pt x="34" y="675"/>
                    <a:pt x="43" y="678"/>
                    <a:pt x="52" y="678"/>
                  </a:cubicBezTo>
                  <a:cubicBezTo>
                    <a:pt x="61" y="678"/>
                    <a:pt x="70" y="675"/>
                    <a:pt x="78" y="671"/>
                  </a:cubicBezTo>
                  <a:cubicBezTo>
                    <a:pt x="76" y="667"/>
                    <a:pt x="76" y="667"/>
                    <a:pt x="76" y="6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A1B176-2A04-4F77-B219-D0CE6FA8CEE4}"/>
              </a:ext>
            </a:extLst>
          </p:cNvPr>
          <p:cNvGrpSpPr/>
          <p:nvPr userDrawn="1"/>
        </p:nvGrpSpPr>
        <p:grpSpPr>
          <a:xfrm>
            <a:off x="-123957" y="2034972"/>
            <a:ext cx="828675" cy="935038"/>
            <a:chOff x="959665" y="1964065"/>
            <a:chExt cx="828675" cy="935038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5F8B9E5-F279-490B-AA1A-46818157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65" y="1964065"/>
              <a:ext cx="395288" cy="935038"/>
            </a:xfrm>
            <a:custGeom>
              <a:avLst/>
              <a:gdLst>
                <a:gd name="T0" fmla="*/ 15 w 93"/>
                <a:gd name="T1" fmla="*/ 0 h 220"/>
                <a:gd name="T2" fmla="*/ 8 w 93"/>
                <a:gd name="T3" fmla="*/ 2 h 220"/>
                <a:gd name="T4" fmla="*/ 0 w 93"/>
                <a:gd name="T5" fmla="*/ 16 h 220"/>
                <a:gd name="T6" fmla="*/ 0 w 93"/>
                <a:gd name="T7" fmla="*/ 204 h 220"/>
                <a:gd name="T8" fmla="*/ 8 w 93"/>
                <a:gd name="T9" fmla="*/ 218 h 220"/>
                <a:gd name="T10" fmla="*/ 16 w 93"/>
                <a:gd name="T11" fmla="*/ 220 h 220"/>
                <a:gd name="T12" fmla="*/ 23 w 93"/>
                <a:gd name="T13" fmla="*/ 218 h 220"/>
                <a:gd name="T14" fmla="*/ 93 w 93"/>
                <a:gd name="T15" fmla="*/ 177 h 220"/>
                <a:gd name="T16" fmla="*/ 93 w 93"/>
                <a:gd name="T17" fmla="*/ 43 h 220"/>
                <a:gd name="T18" fmla="*/ 23 w 93"/>
                <a:gd name="T19" fmla="*/ 2 h 220"/>
                <a:gd name="T20" fmla="*/ 15 w 93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20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0"/>
                    <a:pt x="3" y="215"/>
                    <a:pt x="8" y="218"/>
                  </a:cubicBezTo>
                  <a:cubicBezTo>
                    <a:pt x="10" y="219"/>
                    <a:pt x="13" y="220"/>
                    <a:pt x="16" y="220"/>
                  </a:cubicBezTo>
                  <a:cubicBezTo>
                    <a:pt x="18" y="220"/>
                    <a:pt x="21" y="219"/>
                    <a:pt x="23" y="218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5" y="0"/>
                  </a:cubicBezTo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EAA086-F557-4242-87BB-23DDD1240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290" y="2164090"/>
              <a:ext cx="400050" cy="536575"/>
            </a:xfrm>
            <a:custGeom>
              <a:avLst/>
              <a:gdLst>
                <a:gd name="T0" fmla="*/ 0 w 94"/>
                <a:gd name="T1" fmla="*/ 0 h 126"/>
                <a:gd name="T2" fmla="*/ 0 w 94"/>
                <a:gd name="T3" fmla="*/ 126 h 126"/>
                <a:gd name="T4" fmla="*/ 86 w 94"/>
                <a:gd name="T5" fmla="*/ 77 h 126"/>
                <a:gd name="T6" fmla="*/ 94 w 94"/>
                <a:gd name="T7" fmla="*/ 63 h 126"/>
                <a:gd name="T8" fmla="*/ 86 w 94"/>
                <a:gd name="T9" fmla="*/ 49 h 126"/>
                <a:gd name="T10" fmla="*/ 0 w 94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1" y="74"/>
                    <a:pt x="94" y="69"/>
                    <a:pt x="94" y="63"/>
                  </a:cubicBezTo>
                  <a:cubicBezTo>
                    <a:pt x="94" y="57"/>
                    <a:pt x="91" y="52"/>
                    <a:pt x="86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9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98509E-4B90-4BD5-9195-4FCA0429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C1AB0A2-4B51-45C3-B331-2F15252A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 userDrawn="1"/>
        </p:nvSpPr>
        <p:spPr bwMode="auto">
          <a:xfrm flipH="1">
            <a:off x="949855" y="-450938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44872F1-3879-4D76-8D64-9DA315FBC146}"/>
              </a:ext>
            </a:extLst>
          </p:cNvPr>
          <p:cNvSpPr>
            <a:spLocks/>
          </p:cNvSpPr>
          <p:nvPr userDrawn="1"/>
        </p:nvSpPr>
        <p:spPr bwMode="auto">
          <a:xfrm>
            <a:off x="3601181" y="-1245775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FDAD97A-E218-43E4-83DA-F8EEDE507D69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647482" y="393443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0C6367B-417A-4D5E-B834-F91BFAEA130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7296150" y="341529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原创设计师QQ598969553      _7"/>
          <p:cNvSpPr>
            <a:spLocks noChangeShapeType="1"/>
          </p:cNvSpPr>
          <p:nvPr userDrawn="1"/>
        </p:nvSpPr>
        <p:spPr bwMode="auto">
          <a:xfrm>
            <a:off x="3601180" y="2754848"/>
            <a:ext cx="5542820" cy="0"/>
          </a:xfrm>
          <a:prstGeom prst="line">
            <a:avLst/>
          </a:prstGeom>
          <a:noFill/>
          <a:ln w="19050">
            <a:solidFill>
              <a:srgbClr val="435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53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00" y="1"/>
            <a:ext cx="9142400" cy="5143499"/>
          </a:xfrm>
          <a:prstGeom prst="rect">
            <a:avLst/>
          </a:prstGeom>
          <a:solidFill>
            <a:srgbClr val="E6E6E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00" y="1"/>
            <a:ext cx="9142400" cy="5143500"/>
          </a:xfrm>
          <a:prstGeom prst="rect">
            <a:avLst/>
          </a:prstGeom>
          <a:solidFill>
            <a:srgbClr val="D9D9D9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 rot="2832367">
            <a:off x="566170" y="4277925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832367">
            <a:off x="344283" y="36756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832367">
            <a:off x="1290433" y="4595607"/>
            <a:ext cx="254000" cy="254000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832367">
            <a:off x="1033084" y="4069674"/>
            <a:ext cx="254000" cy="254000"/>
          </a:xfrm>
          <a:prstGeom prst="rect">
            <a:avLst/>
          </a:prstGeom>
          <a:solidFill>
            <a:srgbClr val="3773A4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2832367">
            <a:off x="932391" y="3723346"/>
            <a:ext cx="227693" cy="227693"/>
          </a:xfrm>
          <a:prstGeom prst="rect">
            <a:avLst/>
          </a:prstGeom>
          <a:solidFill>
            <a:srgbClr val="3773A4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2832367">
            <a:off x="1059391" y="46968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 rot="2832367">
            <a:off x="1033084" y="3201211"/>
            <a:ext cx="254000" cy="2540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rot="2832367">
            <a:off x="496683" y="3828039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rot="2832367">
            <a:off x="1211791" y="4849244"/>
            <a:ext cx="227693" cy="227693"/>
          </a:xfrm>
          <a:prstGeom prst="rect">
            <a:avLst/>
          </a:prstGeom>
          <a:solidFill>
            <a:schemeClr val="bg1">
              <a:lumMod val="95000"/>
              <a:alpha val="4588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1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1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1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2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1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15 0.03858 L -4.44444E-6 1.11111E-6 " pathEditMode="relative" rAng="0" ptsTypes="AA">
                                      <p:cBhvr>
                                        <p:cTn id="26" dur="4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9" y="-2037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29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0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22222E-6 L 0.02674 -0.06913 " pathEditMode="relative" rAng="0" ptsTypes="AA">
                                      <p:cBhvr>
                                        <p:cTn id="33" dur="4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7" y="-345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250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11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1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3" grpId="1" animBg="1"/>
      <p:bldP spid="14" grpId="0" animBg="1"/>
      <p:bldP spid="15" grpId="0" animBg="1"/>
      <p:bldP spid="16" grpId="0" animBg="1"/>
      <p:bldP spid="16" grpId="1" animBg="1"/>
      <p:bldP spid="19" grpId="0" animBg="1"/>
      <p:bldP spid="2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1542" y="-133189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601179" y="1710646"/>
            <a:ext cx="5542821" cy="98205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C4B9E70B-D621-47E5-906D-4E166E508837}"/>
              </a:ext>
            </a:extLst>
          </p:cNvPr>
          <p:cNvSpPr>
            <a:spLocks/>
          </p:cNvSpPr>
          <p:nvPr/>
        </p:nvSpPr>
        <p:spPr bwMode="auto">
          <a:xfrm>
            <a:off x="691347" y="846550"/>
            <a:ext cx="2094268" cy="2371344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950A6DA-97B1-4B66-8468-20A25D3C211D}"/>
              </a:ext>
            </a:extLst>
          </p:cNvPr>
          <p:cNvGrpSpPr/>
          <p:nvPr/>
        </p:nvGrpSpPr>
        <p:grpSpPr>
          <a:xfrm>
            <a:off x="156413" y="919680"/>
            <a:ext cx="2792060" cy="3165622"/>
            <a:chOff x="1240035" y="848773"/>
            <a:chExt cx="2792060" cy="3165622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AB6B0800-05A8-40F5-987D-9ACE7DAF8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0035" y="848773"/>
              <a:ext cx="2792060" cy="3165622"/>
            </a:xfrm>
            <a:custGeom>
              <a:avLst/>
              <a:gdLst>
                <a:gd name="T0" fmla="*/ 72 w 595"/>
                <a:gd name="T1" fmla="*/ 665 h 674"/>
                <a:gd name="T2" fmla="*/ 24 w 595"/>
                <a:gd name="T3" fmla="*/ 665 h 674"/>
                <a:gd name="T4" fmla="*/ 0 w 595"/>
                <a:gd name="T5" fmla="*/ 624 h 674"/>
                <a:gd name="T6" fmla="*/ 0 w 595"/>
                <a:gd name="T7" fmla="*/ 50 h 674"/>
                <a:gd name="T8" fmla="*/ 24 w 595"/>
                <a:gd name="T9" fmla="*/ 9 h 674"/>
                <a:gd name="T10" fmla="*/ 72 w 595"/>
                <a:gd name="T11" fmla="*/ 9 h 674"/>
                <a:gd name="T12" fmla="*/ 571 w 595"/>
                <a:gd name="T13" fmla="*/ 296 h 674"/>
                <a:gd name="T14" fmla="*/ 595 w 595"/>
                <a:gd name="T15" fmla="*/ 337 h 674"/>
                <a:gd name="T16" fmla="*/ 571 w 595"/>
                <a:gd name="T17" fmla="*/ 378 h 674"/>
                <a:gd name="T18" fmla="*/ 72 w 595"/>
                <a:gd name="T19" fmla="*/ 665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5" h="674">
                  <a:moveTo>
                    <a:pt x="72" y="665"/>
                  </a:moveTo>
                  <a:cubicBezTo>
                    <a:pt x="57" y="674"/>
                    <a:pt x="39" y="674"/>
                    <a:pt x="24" y="665"/>
                  </a:cubicBezTo>
                  <a:cubicBezTo>
                    <a:pt x="9" y="657"/>
                    <a:pt x="0" y="641"/>
                    <a:pt x="0" y="6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33"/>
                    <a:pt x="9" y="17"/>
                    <a:pt x="24" y="9"/>
                  </a:cubicBezTo>
                  <a:cubicBezTo>
                    <a:pt x="39" y="0"/>
                    <a:pt x="57" y="0"/>
                    <a:pt x="72" y="9"/>
                  </a:cubicBezTo>
                  <a:cubicBezTo>
                    <a:pt x="571" y="296"/>
                    <a:pt x="571" y="296"/>
                    <a:pt x="571" y="296"/>
                  </a:cubicBezTo>
                  <a:cubicBezTo>
                    <a:pt x="586" y="304"/>
                    <a:pt x="595" y="320"/>
                    <a:pt x="595" y="337"/>
                  </a:cubicBezTo>
                  <a:cubicBezTo>
                    <a:pt x="595" y="354"/>
                    <a:pt x="586" y="370"/>
                    <a:pt x="571" y="378"/>
                  </a:cubicBezTo>
                  <a:cubicBezTo>
                    <a:pt x="72" y="665"/>
                    <a:pt x="72" y="665"/>
                    <a:pt x="72" y="665"/>
                  </a:cubicBezTo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188A26DD-AB31-4FF7-808F-D34498D86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990928"/>
              <a:ext cx="2562225" cy="2882900"/>
            </a:xfrm>
            <a:custGeom>
              <a:avLst/>
              <a:gdLst>
                <a:gd name="T0" fmla="*/ 76 w 603"/>
                <a:gd name="T1" fmla="*/ 667 h 678"/>
                <a:gd name="T2" fmla="*/ 74 w 603"/>
                <a:gd name="T3" fmla="*/ 664 h 678"/>
                <a:gd name="T4" fmla="*/ 52 w 603"/>
                <a:gd name="T5" fmla="*/ 670 h 678"/>
                <a:gd name="T6" fmla="*/ 30 w 603"/>
                <a:gd name="T7" fmla="*/ 664 h 678"/>
                <a:gd name="T8" fmla="*/ 8 w 603"/>
                <a:gd name="T9" fmla="*/ 626 h 678"/>
                <a:gd name="T10" fmla="*/ 8 w 603"/>
                <a:gd name="T11" fmla="*/ 52 h 678"/>
                <a:gd name="T12" fmla="*/ 30 w 603"/>
                <a:gd name="T13" fmla="*/ 14 h 678"/>
                <a:gd name="T14" fmla="*/ 52 w 603"/>
                <a:gd name="T15" fmla="*/ 8 h 678"/>
                <a:gd name="T16" fmla="*/ 74 w 603"/>
                <a:gd name="T17" fmla="*/ 14 h 678"/>
                <a:gd name="T18" fmla="*/ 573 w 603"/>
                <a:gd name="T19" fmla="*/ 301 h 678"/>
                <a:gd name="T20" fmla="*/ 595 w 603"/>
                <a:gd name="T21" fmla="*/ 339 h 678"/>
                <a:gd name="T22" fmla="*/ 573 w 603"/>
                <a:gd name="T23" fmla="*/ 377 h 678"/>
                <a:gd name="T24" fmla="*/ 74 w 603"/>
                <a:gd name="T25" fmla="*/ 664 h 678"/>
                <a:gd name="T26" fmla="*/ 76 w 603"/>
                <a:gd name="T27" fmla="*/ 667 h 678"/>
                <a:gd name="T28" fmla="*/ 78 w 603"/>
                <a:gd name="T29" fmla="*/ 671 h 678"/>
                <a:gd name="T30" fmla="*/ 577 w 603"/>
                <a:gd name="T31" fmla="*/ 384 h 678"/>
                <a:gd name="T32" fmla="*/ 603 w 603"/>
                <a:gd name="T33" fmla="*/ 339 h 678"/>
                <a:gd name="T34" fmla="*/ 577 w 603"/>
                <a:gd name="T35" fmla="*/ 294 h 678"/>
                <a:gd name="T36" fmla="*/ 78 w 603"/>
                <a:gd name="T37" fmla="*/ 7 h 678"/>
                <a:gd name="T38" fmla="*/ 52 w 603"/>
                <a:gd name="T39" fmla="*/ 0 h 678"/>
                <a:gd name="T40" fmla="*/ 26 w 603"/>
                <a:gd name="T41" fmla="*/ 7 h 678"/>
                <a:gd name="T42" fmla="*/ 0 w 603"/>
                <a:gd name="T43" fmla="*/ 52 h 678"/>
                <a:gd name="T44" fmla="*/ 0 w 603"/>
                <a:gd name="T45" fmla="*/ 626 h 678"/>
                <a:gd name="T46" fmla="*/ 26 w 603"/>
                <a:gd name="T47" fmla="*/ 671 h 678"/>
                <a:gd name="T48" fmla="*/ 52 w 603"/>
                <a:gd name="T49" fmla="*/ 678 h 678"/>
                <a:gd name="T50" fmla="*/ 78 w 603"/>
                <a:gd name="T51" fmla="*/ 671 h 678"/>
                <a:gd name="T52" fmla="*/ 76 w 603"/>
                <a:gd name="T53" fmla="*/ 667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03" h="678">
                  <a:moveTo>
                    <a:pt x="76" y="667"/>
                  </a:moveTo>
                  <a:cubicBezTo>
                    <a:pt x="74" y="664"/>
                    <a:pt x="74" y="664"/>
                    <a:pt x="74" y="664"/>
                  </a:cubicBezTo>
                  <a:cubicBezTo>
                    <a:pt x="67" y="668"/>
                    <a:pt x="60" y="670"/>
                    <a:pt x="52" y="670"/>
                  </a:cubicBezTo>
                  <a:cubicBezTo>
                    <a:pt x="44" y="670"/>
                    <a:pt x="37" y="668"/>
                    <a:pt x="30" y="664"/>
                  </a:cubicBezTo>
                  <a:cubicBezTo>
                    <a:pt x="17" y="656"/>
                    <a:pt x="8" y="642"/>
                    <a:pt x="8" y="626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36"/>
                    <a:pt x="17" y="22"/>
                    <a:pt x="30" y="14"/>
                  </a:cubicBezTo>
                  <a:cubicBezTo>
                    <a:pt x="37" y="10"/>
                    <a:pt x="44" y="8"/>
                    <a:pt x="52" y="8"/>
                  </a:cubicBezTo>
                  <a:cubicBezTo>
                    <a:pt x="60" y="8"/>
                    <a:pt x="67" y="10"/>
                    <a:pt x="74" y="14"/>
                  </a:cubicBezTo>
                  <a:cubicBezTo>
                    <a:pt x="573" y="301"/>
                    <a:pt x="573" y="301"/>
                    <a:pt x="573" y="301"/>
                  </a:cubicBezTo>
                  <a:cubicBezTo>
                    <a:pt x="587" y="309"/>
                    <a:pt x="595" y="323"/>
                    <a:pt x="595" y="339"/>
                  </a:cubicBezTo>
                  <a:cubicBezTo>
                    <a:pt x="595" y="355"/>
                    <a:pt x="587" y="369"/>
                    <a:pt x="573" y="377"/>
                  </a:cubicBezTo>
                  <a:cubicBezTo>
                    <a:pt x="74" y="664"/>
                    <a:pt x="74" y="664"/>
                    <a:pt x="74" y="664"/>
                  </a:cubicBezTo>
                  <a:cubicBezTo>
                    <a:pt x="76" y="667"/>
                    <a:pt x="76" y="667"/>
                    <a:pt x="76" y="667"/>
                  </a:cubicBezTo>
                  <a:cubicBezTo>
                    <a:pt x="78" y="671"/>
                    <a:pt x="78" y="671"/>
                    <a:pt x="78" y="671"/>
                  </a:cubicBezTo>
                  <a:cubicBezTo>
                    <a:pt x="577" y="384"/>
                    <a:pt x="577" y="384"/>
                    <a:pt x="577" y="384"/>
                  </a:cubicBezTo>
                  <a:cubicBezTo>
                    <a:pt x="593" y="375"/>
                    <a:pt x="603" y="358"/>
                    <a:pt x="603" y="339"/>
                  </a:cubicBezTo>
                  <a:cubicBezTo>
                    <a:pt x="603" y="320"/>
                    <a:pt x="593" y="303"/>
                    <a:pt x="577" y="294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0" y="3"/>
                    <a:pt x="61" y="0"/>
                    <a:pt x="52" y="0"/>
                  </a:cubicBezTo>
                  <a:cubicBezTo>
                    <a:pt x="43" y="0"/>
                    <a:pt x="34" y="3"/>
                    <a:pt x="26" y="7"/>
                  </a:cubicBezTo>
                  <a:cubicBezTo>
                    <a:pt x="10" y="17"/>
                    <a:pt x="0" y="34"/>
                    <a:pt x="0" y="52"/>
                  </a:cubicBezTo>
                  <a:cubicBezTo>
                    <a:pt x="0" y="626"/>
                    <a:pt x="0" y="626"/>
                    <a:pt x="0" y="626"/>
                  </a:cubicBezTo>
                  <a:cubicBezTo>
                    <a:pt x="0" y="644"/>
                    <a:pt x="10" y="661"/>
                    <a:pt x="26" y="671"/>
                  </a:cubicBezTo>
                  <a:cubicBezTo>
                    <a:pt x="34" y="675"/>
                    <a:pt x="43" y="678"/>
                    <a:pt x="52" y="678"/>
                  </a:cubicBezTo>
                  <a:cubicBezTo>
                    <a:pt x="61" y="678"/>
                    <a:pt x="70" y="675"/>
                    <a:pt x="78" y="671"/>
                  </a:cubicBezTo>
                  <a:cubicBezTo>
                    <a:pt x="76" y="667"/>
                    <a:pt x="76" y="667"/>
                    <a:pt x="76" y="66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EA1B176-2A04-4F77-B219-D0CE6FA8CEE4}"/>
              </a:ext>
            </a:extLst>
          </p:cNvPr>
          <p:cNvGrpSpPr/>
          <p:nvPr/>
        </p:nvGrpSpPr>
        <p:grpSpPr>
          <a:xfrm>
            <a:off x="-123957" y="2034972"/>
            <a:ext cx="828675" cy="935038"/>
            <a:chOff x="959665" y="1964065"/>
            <a:chExt cx="828675" cy="935038"/>
          </a:xfrm>
        </p:grpSpPr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85F8B9E5-F279-490B-AA1A-468181572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665" y="1964065"/>
              <a:ext cx="395288" cy="935038"/>
            </a:xfrm>
            <a:custGeom>
              <a:avLst/>
              <a:gdLst>
                <a:gd name="T0" fmla="*/ 15 w 93"/>
                <a:gd name="T1" fmla="*/ 0 h 220"/>
                <a:gd name="T2" fmla="*/ 8 w 93"/>
                <a:gd name="T3" fmla="*/ 2 h 220"/>
                <a:gd name="T4" fmla="*/ 0 w 93"/>
                <a:gd name="T5" fmla="*/ 16 h 220"/>
                <a:gd name="T6" fmla="*/ 0 w 93"/>
                <a:gd name="T7" fmla="*/ 204 h 220"/>
                <a:gd name="T8" fmla="*/ 8 w 93"/>
                <a:gd name="T9" fmla="*/ 218 h 220"/>
                <a:gd name="T10" fmla="*/ 16 w 93"/>
                <a:gd name="T11" fmla="*/ 220 h 220"/>
                <a:gd name="T12" fmla="*/ 23 w 93"/>
                <a:gd name="T13" fmla="*/ 218 h 220"/>
                <a:gd name="T14" fmla="*/ 93 w 93"/>
                <a:gd name="T15" fmla="*/ 177 h 220"/>
                <a:gd name="T16" fmla="*/ 93 w 93"/>
                <a:gd name="T17" fmla="*/ 43 h 220"/>
                <a:gd name="T18" fmla="*/ 23 w 93"/>
                <a:gd name="T19" fmla="*/ 2 h 220"/>
                <a:gd name="T20" fmla="*/ 15 w 93"/>
                <a:gd name="T21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220">
                  <a:moveTo>
                    <a:pt x="15" y="0"/>
                  </a:moveTo>
                  <a:cubicBezTo>
                    <a:pt x="13" y="0"/>
                    <a:pt x="10" y="1"/>
                    <a:pt x="8" y="2"/>
                  </a:cubicBezTo>
                  <a:cubicBezTo>
                    <a:pt x="3" y="5"/>
                    <a:pt x="0" y="10"/>
                    <a:pt x="0" y="16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0"/>
                    <a:pt x="3" y="215"/>
                    <a:pt x="8" y="218"/>
                  </a:cubicBezTo>
                  <a:cubicBezTo>
                    <a:pt x="10" y="219"/>
                    <a:pt x="13" y="220"/>
                    <a:pt x="16" y="220"/>
                  </a:cubicBezTo>
                  <a:cubicBezTo>
                    <a:pt x="18" y="220"/>
                    <a:pt x="21" y="219"/>
                    <a:pt x="23" y="218"/>
                  </a:cubicBezTo>
                  <a:cubicBezTo>
                    <a:pt x="93" y="177"/>
                    <a:pt x="93" y="177"/>
                    <a:pt x="93" y="177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1" y="1"/>
                    <a:pt x="18" y="0"/>
                    <a:pt x="15" y="0"/>
                  </a:cubicBezTo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55EAA086-F557-4242-87BB-23DDD1240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8290" y="2164090"/>
              <a:ext cx="400050" cy="536575"/>
            </a:xfrm>
            <a:custGeom>
              <a:avLst/>
              <a:gdLst>
                <a:gd name="T0" fmla="*/ 0 w 94"/>
                <a:gd name="T1" fmla="*/ 0 h 126"/>
                <a:gd name="T2" fmla="*/ 0 w 94"/>
                <a:gd name="T3" fmla="*/ 126 h 126"/>
                <a:gd name="T4" fmla="*/ 86 w 94"/>
                <a:gd name="T5" fmla="*/ 77 h 126"/>
                <a:gd name="T6" fmla="*/ 94 w 94"/>
                <a:gd name="T7" fmla="*/ 63 h 126"/>
                <a:gd name="T8" fmla="*/ 86 w 94"/>
                <a:gd name="T9" fmla="*/ 49 h 126"/>
                <a:gd name="T10" fmla="*/ 0 w 94"/>
                <a:gd name="T11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4" h="126">
                  <a:moveTo>
                    <a:pt x="0" y="0"/>
                  </a:moveTo>
                  <a:cubicBezTo>
                    <a:pt x="0" y="126"/>
                    <a:pt x="0" y="126"/>
                    <a:pt x="0" y="12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91" y="74"/>
                    <a:pt x="94" y="69"/>
                    <a:pt x="94" y="63"/>
                  </a:cubicBezTo>
                  <a:cubicBezTo>
                    <a:pt x="94" y="57"/>
                    <a:pt x="91" y="52"/>
                    <a:pt x="86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BC95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2498509E-4B90-4BD5-9195-4FCA04299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D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CC1AB0A2-4B51-45C3-B331-2F15252A9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953" y="2146628"/>
              <a:ext cx="33338" cy="569913"/>
            </a:xfrm>
            <a:custGeom>
              <a:avLst/>
              <a:gdLst>
                <a:gd name="T0" fmla="*/ 0 w 21"/>
                <a:gd name="T1" fmla="*/ 0 h 359"/>
                <a:gd name="T2" fmla="*/ 0 w 21"/>
                <a:gd name="T3" fmla="*/ 359 h 359"/>
                <a:gd name="T4" fmla="*/ 21 w 21"/>
                <a:gd name="T5" fmla="*/ 349 h 359"/>
                <a:gd name="T6" fmla="*/ 21 w 21"/>
                <a:gd name="T7" fmla="*/ 11 h 359"/>
                <a:gd name="T8" fmla="*/ 0 w 21"/>
                <a:gd name="T9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59">
                  <a:moveTo>
                    <a:pt x="0" y="0"/>
                  </a:moveTo>
                  <a:lnTo>
                    <a:pt x="0" y="359"/>
                  </a:lnTo>
                  <a:lnTo>
                    <a:pt x="21" y="349"/>
                  </a:lnTo>
                  <a:lnTo>
                    <a:pt x="21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/>
        </p:nvSpPr>
        <p:spPr bwMode="auto">
          <a:xfrm flipH="1">
            <a:off x="949855" y="-450938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44872F1-3879-4D76-8D64-9DA315FBC146}"/>
              </a:ext>
            </a:extLst>
          </p:cNvPr>
          <p:cNvSpPr>
            <a:spLocks/>
          </p:cNvSpPr>
          <p:nvPr/>
        </p:nvSpPr>
        <p:spPr bwMode="auto">
          <a:xfrm>
            <a:off x="3601181" y="-1245775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FDAD97A-E218-43E4-83DA-F8EEDE507D69}"/>
              </a:ext>
            </a:extLst>
          </p:cNvPr>
          <p:cNvSpPr>
            <a:spLocks/>
          </p:cNvSpPr>
          <p:nvPr/>
        </p:nvSpPr>
        <p:spPr bwMode="auto">
          <a:xfrm flipH="1">
            <a:off x="-647482" y="393443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DE5B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00C6367B-417A-4D5E-B834-F91BFAEA130D}"/>
              </a:ext>
            </a:extLst>
          </p:cNvPr>
          <p:cNvSpPr>
            <a:spLocks/>
          </p:cNvSpPr>
          <p:nvPr/>
        </p:nvSpPr>
        <p:spPr bwMode="auto">
          <a:xfrm flipH="1">
            <a:off x="7296150" y="3415291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solidFill>
            <a:srgbClr val="F8A72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原创设计师QQ598969553      _7"/>
          <p:cNvSpPr>
            <a:spLocks noChangeShapeType="1"/>
          </p:cNvSpPr>
          <p:nvPr/>
        </p:nvSpPr>
        <p:spPr bwMode="auto">
          <a:xfrm>
            <a:off x="3601180" y="2754848"/>
            <a:ext cx="5542820" cy="0"/>
          </a:xfrm>
          <a:prstGeom prst="line">
            <a:avLst/>
          </a:prstGeom>
          <a:noFill/>
          <a:ln w="19050">
            <a:solidFill>
              <a:srgbClr val="435457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10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56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9" grpId="0" animBg="1"/>
          <p:bldP spid="18" grpId="0" animBg="1"/>
          <p:bldP spid="19" grpId="0" animBg="1"/>
          <p:bldP spid="20" grpId="0" animBg="1"/>
          <p:bldP spid="21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31700" y="-44058"/>
            <a:ext cx="9343380" cy="5307645"/>
          </a:xfrm>
          <a:prstGeom prst="rect">
            <a:avLst/>
          </a:prstGeom>
          <a:solidFill>
            <a:schemeClr val="bg1">
              <a:lumMod val="85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E01CFC1-08C0-4185-A83C-6B13D7AAE3F3}"/>
              </a:ext>
            </a:extLst>
          </p:cNvPr>
          <p:cNvSpPr>
            <a:spLocks/>
          </p:cNvSpPr>
          <p:nvPr/>
        </p:nvSpPr>
        <p:spPr bwMode="auto">
          <a:xfrm>
            <a:off x="198802" y="3197752"/>
            <a:ext cx="1847850" cy="2092325"/>
          </a:xfrm>
          <a:custGeom>
            <a:avLst/>
            <a:gdLst>
              <a:gd name="T0" fmla="*/ 53 w 435"/>
              <a:gd name="T1" fmla="*/ 486 h 492"/>
              <a:gd name="T2" fmla="*/ 18 w 435"/>
              <a:gd name="T3" fmla="*/ 486 h 492"/>
              <a:gd name="T4" fmla="*/ 0 w 435"/>
              <a:gd name="T5" fmla="*/ 456 h 492"/>
              <a:gd name="T6" fmla="*/ 0 w 435"/>
              <a:gd name="T7" fmla="*/ 36 h 492"/>
              <a:gd name="T8" fmla="*/ 18 w 435"/>
              <a:gd name="T9" fmla="*/ 6 h 492"/>
              <a:gd name="T10" fmla="*/ 53 w 435"/>
              <a:gd name="T11" fmla="*/ 6 h 492"/>
              <a:gd name="T12" fmla="*/ 418 w 435"/>
              <a:gd name="T13" fmla="*/ 216 h 492"/>
              <a:gd name="T14" fmla="*/ 435 w 435"/>
              <a:gd name="T15" fmla="*/ 246 h 492"/>
              <a:gd name="T16" fmla="*/ 418 w 435"/>
              <a:gd name="T17" fmla="*/ 276 h 492"/>
              <a:gd name="T18" fmla="*/ 53 w 435"/>
              <a:gd name="T19" fmla="*/ 486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5" h="492">
                <a:moveTo>
                  <a:pt x="53" y="486"/>
                </a:moveTo>
                <a:cubicBezTo>
                  <a:pt x="42" y="492"/>
                  <a:pt x="29" y="492"/>
                  <a:pt x="18" y="486"/>
                </a:cubicBezTo>
                <a:cubicBezTo>
                  <a:pt x="7" y="480"/>
                  <a:pt x="0" y="468"/>
                  <a:pt x="0" y="45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4"/>
                  <a:pt x="7" y="12"/>
                  <a:pt x="18" y="6"/>
                </a:cubicBezTo>
                <a:cubicBezTo>
                  <a:pt x="29" y="0"/>
                  <a:pt x="42" y="0"/>
                  <a:pt x="53" y="6"/>
                </a:cubicBezTo>
                <a:cubicBezTo>
                  <a:pt x="418" y="216"/>
                  <a:pt x="418" y="216"/>
                  <a:pt x="418" y="216"/>
                </a:cubicBezTo>
                <a:cubicBezTo>
                  <a:pt x="429" y="222"/>
                  <a:pt x="435" y="233"/>
                  <a:pt x="435" y="246"/>
                </a:cubicBezTo>
                <a:cubicBezTo>
                  <a:pt x="435" y="258"/>
                  <a:pt x="429" y="270"/>
                  <a:pt x="418" y="276"/>
                </a:cubicBezTo>
                <a:cubicBezTo>
                  <a:pt x="53" y="486"/>
                  <a:pt x="53" y="486"/>
                  <a:pt x="53" y="486"/>
                </a:cubicBezTo>
              </a:path>
            </a:pathLst>
          </a:custGeom>
          <a:noFill/>
          <a:ln>
            <a:solidFill>
              <a:srgbClr val="F7691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rot="5400000" flipH="1">
            <a:off x="0" y="4356480"/>
            <a:ext cx="787020" cy="787020"/>
          </a:xfrm>
          <a:prstGeom prst="rtTriangle">
            <a:avLst/>
          </a:prstGeom>
          <a:solidFill>
            <a:srgbClr val="7C6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491630"/>
            <a:ext cx="5266394" cy="2069256"/>
          </a:xfrm>
          <a:prstGeom prst="rect">
            <a:avLst/>
          </a:prstGeom>
          <a:solidFill>
            <a:schemeClr val="bg2">
              <a:lumMod val="1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632"/>
          <a:stretch/>
        </p:blipFill>
        <p:spPr>
          <a:xfrm flipH="1">
            <a:off x="4297353" y="267494"/>
            <a:ext cx="4633850" cy="4706520"/>
          </a:xfrm>
          <a:prstGeom prst="rect">
            <a:avLst/>
          </a:prstGeom>
        </p:spPr>
      </p:pic>
      <p:sp>
        <p:nvSpPr>
          <p:cNvPr id="12" name="TextBox 22"/>
          <p:cNvSpPr txBox="1"/>
          <p:nvPr/>
        </p:nvSpPr>
        <p:spPr>
          <a:xfrm>
            <a:off x="4527824" y="1890096"/>
            <a:ext cx="2695641" cy="1042128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13" name="矩形 2"/>
          <p:cNvSpPr/>
          <p:nvPr/>
        </p:nvSpPr>
        <p:spPr>
          <a:xfrm flipH="1">
            <a:off x="4642012" y="316731"/>
            <a:ext cx="4466492" cy="4586068"/>
          </a:xfrm>
          <a:custGeom>
            <a:avLst/>
            <a:gdLst>
              <a:gd name="connsiteX0" fmla="*/ 0 w 4747430"/>
              <a:gd name="connsiteY0" fmla="*/ 0 h 6889750"/>
              <a:gd name="connsiteX1" fmla="*/ 4747430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  <a:gd name="connsiteX0" fmla="*/ 0 w 4747430"/>
              <a:gd name="connsiteY0" fmla="*/ 0 h 6889750"/>
              <a:gd name="connsiteX1" fmla="*/ 3805529 w 4747430"/>
              <a:gd name="connsiteY1" fmla="*/ 0 h 6889750"/>
              <a:gd name="connsiteX2" fmla="*/ 4747430 w 4747430"/>
              <a:gd name="connsiteY2" fmla="*/ 6889750 h 6889750"/>
              <a:gd name="connsiteX3" fmla="*/ 0 w 4747430"/>
              <a:gd name="connsiteY3" fmla="*/ 6889750 h 6889750"/>
              <a:gd name="connsiteX4" fmla="*/ 0 w 4747430"/>
              <a:gd name="connsiteY4" fmla="*/ 0 h 688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7430" h="6889750">
                <a:moveTo>
                  <a:pt x="0" y="0"/>
                </a:moveTo>
                <a:lnTo>
                  <a:pt x="3805529" y="0"/>
                </a:lnTo>
                <a:lnTo>
                  <a:pt x="4747430" y="6889750"/>
                </a:lnTo>
                <a:lnTo>
                  <a:pt x="0" y="6889750"/>
                </a:lnTo>
                <a:lnTo>
                  <a:pt x="0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11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5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66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197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391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80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419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D997B5FA-0921-464F-AAE1-844C04324D75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638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546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6" r:id="rId13"/>
    <p:sldLayoutId id="2147483687" r:id="rId14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2.em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/>
          <p:cNvSpPr txBox="1"/>
          <p:nvPr/>
        </p:nvSpPr>
        <p:spPr>
          <a:xfrm>
            <a:off x="181616" y="1513890"/>
            <a:ext cx="4248472" cy="165618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EDA/IC</a:t>
            </a:r>
            <a:r>
              <a:rPr lang="zh-CN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lt"/>
              </a:rPr>
              <a:t>设计概述</a:t>
            </a:r>
          </a:p>
        </p:txBody>
      </p:sp>
    </p:spTree>
    <p:extLst>
      <p:ext uri="{BB962C8B-B14F-4D97-AF65-F5344CB8AC3E}">
        <p14:creationId xmlns:p14="http://schemas.microsoft.com/office/powerpoint/2010/main" val="368908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6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171786" y="1451040"/>
            <a:ext cx="2514600" cy="168789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txBody>
          <a:bodyPr wrap="square">
            <a:spAutoFit/>
          </a:bodyPr>
          <a:lstStyle/>
          <a:p>
            <a:pPr lvl="0" algn="ctr">
              <a:buClr>
                <a:srgbClr val="0066FF"/>
              </a:buClr>
              <a:buSzPct val="67000"/>
            </a:pP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什么是</a:t>
            </a:r>
            <a:r>
              <a:rPr lang="en-US" altLang="zh-CN" sz="4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sz="24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33701" y="1246695"/>
            <a:ext cx="5710237" cy="2096580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Electronic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Design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Automation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就是以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计算机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为工作平台，以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软件工具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为开发环境，以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器件或者</a:t>
            </a:r>
            <a:r>
              <a:rPr lang="en-US" altLang="zh-CN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ASIC</a:t>
            </a:r>
            <a:r>
              <a:rPr lang="zh-CN" alt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专用集成电路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为目标器件设计实现电路系统的一种技术。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6" t="25564" r="9017" b="26254"/>
          <a:stretch/>
        </p:blipFill>
        <p:spPr bwMode="auto">
          <a:xfrm>
            <a:off x="6493809" y="3484413"/>
            <a:ext cx="1752600" cy="100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008" y="3484413"/>
            <a:ext cx="2076448" cy="12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83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58403"/>
              </p:ext>
            </p:extLst>
          </p:nvPr>
        </p:nvGraphicFramePr>
        <p:xfrm>
          <a:off x="985837" y="126057"/>
          <a:ext cx="7905750" cy="501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157163" y="1183184"/>
            <a:ext cx="738664" cy="32316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eaVert" wrap="square">
            <a:spAutoFit/>
          </a:bodyPr>
          <a:lstStyle/>
          <a:p>
            <a:pPr lvl="0" algn="ctr">
              <a:buClr>
                <a:srgbClr val="0066FF"/>
              </a:buClr>
              <a:buSzPct val="67000"/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37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内容占位符 3"/>
          <p:cNvGraphicFramePr>
            <a:graphicFrameLocks/>
          </p:cNvGraphicFramePr>
          <p:nvPr>
            <p:extLst/>
          </p:nvPr>
        </p:nvGraphicFramePr>
        <p:xfrm>
          <a:off x="985837" y="126057"/>
          <a:ext cx="7905750" cy="5017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矩形 12"/>
          <p:cNvSpPr/>
          <p:nvPr/>
        </p:nvSpPr>
        <p:spPr>
          <a:xfrm>
            <a:off x="157163" y="1183184"/>
            <a:ext cx="738664" cy="32316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vert="eaVert" wrap="square">
            <a:spAutoFit/>
          </a:bodyPr>
          <a:lstStyle/>
          <a:p>
            <a:pPr lvl="0" algn="ctr">
              <a:buClr>
                <a:srgbClr val="0066FF"/>
              </a:buClr>
              <a:buSzPct val="67000"/>
            </a:pPr>
            <a:r>
              <a:rPr lang="en-US" altLang="zh-CN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r>
              <a:rPr lang="zh-CN" alt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的发展</a:t>
            </a:r>
            <a:endParaRPr lang="en-US" altLang="zh-CN" sz="3600" b="1" dirty="0">
              <a:solidFill>
                <a:schemeClr val="bg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26" y="709614"/>
            <a:ext cx="5337175" cy="2725737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964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85850" y="185738"/>
            <a:ext cx="7486650" cy="6905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应用和发展</a:t>
            </a:r>
            <a:endParaRPr lang="zh-CN" altLang="en-US" sz="3200" dirty="0"/>
          </a:p>
        </p:txBody>
      </p:sp>
      <p:pic>
        <p:nvPicPr>
          <p:cNvPr id="15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7365"/>
            <a:ext cx="4052851" cy="3023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4336632" y="1229710"/>
            <a:ext cx="4516464" cy="381697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 fontScale="62500" lnSpcReduction="20000"/>
          </a:bodyPr>
          <a:lstStyle/>
          <a:p>
            <a:pPr marL="342900" indent="-342900" algn="just">
              <a:lnSpc>
                <a:spcPct val="17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电子技术各个领域全方位融入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技术。</a:t>
            </a:r>
            <a:endParaRPr lang="en-US" altLang="zh-CN" sz="2400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核在电子设计领域广泛应用，基于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SOC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on chip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）日趋成熟</a:t>
            </a:r>
            <a:endParaRPr lang="en-US" altLang="zh-CN" sz="2400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嵌入式微处理器软核促进了</a:t>
            </a:r>
            <a:r>
              <a:rPr lang="en-US" altLang="zh-CN" sz="2400" dirty="0" err="1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SoPC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 on programmable chip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）步入实用化。</a:t>
            </a:r>
            <a:endParaRPr lang="en-US" altLang="zh-CN" sz="2400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实现全硬件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DSP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处理成为可能，推动告诉数字信号处理发展。</a:t>
            </a:r>
            <a:endParaRPr lang="en-US" altLang="zh-CN" sz="2400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7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软件进步，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语言的发展，促进了复杂电子电子系统设计和验证效率。</a:t>
            </a:r>
            <a:endParaRPr lang="en-US" altLang="zh-CN" sz="2400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58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6300" y="822510"/>
            <a:ext cx="8516795" cy="422417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 fontScale="77500" lnSpcReduction="20000"/>
          </a:bodyPr>
          <a:lstStyle/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采用硬件描述语言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进行设计</a:t>
            </a:r>
            <a:endParaRPr lang="en-US" altLang="zh-CN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进行电路和系统设计是当前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技术的特征</a:t>
            </a:r>
            <a:endParaRPr lang="en-US" altLang="zh-CN" sz="18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标准化、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抽象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层次描述逻辑、设计与工艺无关，便于复用、修改，适合复杂系统设计</a:t>
            </a:r>
            <a:endParaRPr lang="en-US" altLang="zh-CN" sz="18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Verilog HDL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VHDL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是目前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标准。</a:t>
            </a:r>
            <a:endParaRPr lang="en-US" altLang="zh-CN" sz="18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逻辑综合与优化</a:t>
            </a:r>
            <a:endParaRPr lang="en-US" altLang="zh-CN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目前支持行为级、寄存器级逻辑综合和优化，未来向更高层次发展，提高设计效率，缩短设计周期。</a:t>
            </a:r>
            <a:endParaRPr lang="en-US" altLang="zh-CN" sz="18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开放性与标准化</a:t>
            </a:r>
            <a:endParaRPr lang="en-US" altLang="zh-CN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工具普遍采用标准化、开放性架构，便于不同厂商工具的互通，实现资源共享，提高协作和工作效率。</a:t>
            </a:r>
            <a:endParaRPr lang="en-US" altLang="zh-CN" sz="18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完备的库</a:t>
            </a:r>
            <a:endParaRPr lang="en-US" altLang="zh-CN" sz="18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lvl="1" indent="-342900" algn="just">
              <a:lnSpc>
                <a:spcPct val="150000"/>
              </a:lnSpc>
              <a:spcBef>
                <a:spcPts val="500"/>
              </a:spcBef>
              <a:buClr>
                <a:srgbClr val="002060"/>
              </a:buClr>
              <a:buSzPct val="67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元器件图形符号库、元器件模型库、工艺参数库、标准单元库、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库等，不同层次、不同类型原件模型库为</a:t>
            </a:r>
            <a:r>
              <a:rPr lang="en-US" altLang="zh-CN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18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工具设计能力和设计效率提供支撑。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001705" y="241738"/>
            <a:ext cx="4579288" cy="4165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EDA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技术和工具的特点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836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71562" y="185738"/>
            <a:ext cx="7486650" cy="69056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开发工具和厂商</a:t>
            </a:r>
            <a:endParaRPr lang="zh-CN" altLang="en-US" sz="3200" dirty="0"/>
          </a:p>
        </p:txBody>
      </p:sp>
      <p:sp>
        <p:nvSpPr>
          <p:cNvPr id="14" name="矩形 13"/>
          <p:cNvSpPr/>
          <p:nvPr/>
        </p:nvSpPr>
        <p:spPr>
          <a:xfrm>
            <a:off x="338137" y="976313"/>
            <a:ext cx="8489074" cy="4052887"/>
          </a:xfrm>
          <a:prstGeom prst="rect">
            <a:avLst/>
          </a:prstGeom>
          <a:ln w="28575">
            <a:solidFill>
              <a:srgbClr val="0070C0"/>
            </a:solidFill>
          </a:ln>
        </p:spPr>
        <p:txBody>
          <a:bodyPr wrap="square">
            <a:normAutofit fontScale="92500" lnSpcReduction="20000"/>
          </a:bodyPr>
          <a:lstStyle/>
          <a:p>
            <a:pPr marL="271463" indent="-271463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按主要功能或主要应用场合，分为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783" lvl="1" indent="-228594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电路设计与仿真工具：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SPICE/PSPICE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EWB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Matlab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SystemView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783" lvl="1" indent="-228594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PCB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设计软件：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Protel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OrCAD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Viewlogic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PowerPCB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783" lvl="1" indent="-228594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设计软件：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Synopsys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Cadence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Mentor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西门子收购）、中国华大公司熊猫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2000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AvanTI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783" lvl="1" indent="-228594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设计工具：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Intel/ALTERA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Xilinx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Lattice</a:t>
            </a:r>
          </a:p>
          <a:p>
            <a:pPr marL="685783" lvl="1" indent="-228594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其它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软件：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微波电路设计和电力载波工具、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制作和工艺流程控制等领域的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85738" indent="-185738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三巨头：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Synopsys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Cadence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Mentor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西门子收购）</a:t>
            </a:r>
          </a:p>
        </p:txBody>
      </p:sp>
    </p:spTree>
    <p:extLst>
      <p:ext uri="{BB962C8B-B14F-4D97-AF65-F5344CB8AC3E}">
        <p14:creationId xmlns:p14="http://schemas.microsoft.com/office/powerpoint/2010/main" val="372314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19804" y="144463"/>
            <a:ext cx="7886700" cy="59531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集成的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FPGA/CPLD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开发工具 </a:t>
            </a:r>
          </a:p>
        </p:txBody>
      </p:sp>
      <p:pic>
        <p:nvPicPr>
          <p:cNvPr id="7" name="Picture 47" descr="jg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06" y="978107"/>
            <a:ext cx="7660101" cy="4165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68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9"/>
          <p:cNvSpPr>
            <a:spLocks noChangeArrowheads="1"/>
          </p:cNvSpPr>
          <p:nvPr/>
        </p:nvSpPr>
        <p:spPr bwMode="auto">
          <a:xfrm>
            <a:off x="1008062" y="128588"/>
            <a:ext cx="81359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仿真工具（</a:t>
            </a:r>
            <a:r>
              <a:rPr kumimoji="1"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simulation tools</a:t>
            </a:r>
            <a:r>
              <a:rPr kumimoji="1"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25992" name="Picture 40" descr="jg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868" y="828675"/>
            <a:ext cx="7641332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8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057277" y="182281"/>
            <a:ext cx="7886700" cy="414223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主要厂商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748" name="矩形 23"/>
          <p:cNvSpPr>
            <a:spLocks noChangeArrowheads="1"/>
          </p:cNvSpPr>
          <p:nvPr/>
        </p:nvSpPr>
        <p:spPr bwMode="auto">
          <a:xfrm>
            <a:off x="155575" y="1136033"/>
            <a:ext cx="4773630" cy="3750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全球主要</a:t>
            </a: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PLD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endParaRPr lang="en-US" altLang="zh-CN" sz="20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赛灵思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xilinx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Intel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altera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莱迪思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lattice</a:t>
            </a: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QuickLogic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Actel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已被美高森美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Microsemi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收购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buFont typeface="Wingdings" pitchFamily="2" charset="2"/>
              <a:buChar char="n"/>
            </a:pPr>
            <a:r>
              <a:rPr lang="en-US" altLang="zh-CN" sz="20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Achronix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半导体公司。</a:t>
            </a:r>
          </a:p>
        </p:txBody>
      </p:sp>
      <p:sp>
        <p:nvSpPr>
          <p:cNvPr id="31749" name="矩形 25"/>
          <p:cNvSpPr>
            <a:spLocks noChangeArrowheads="1"/>
          </p:cNvSpPr>
          <p:nvPr/>
        </p:nvSpPr>
        <p:spPr bwMode="auto">
          <a:xfrm>
            <a:off x="5959280" y="1513283"/>
            <a:ext cx="306943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紫光同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创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上海安路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京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微齐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力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高云半导体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西安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智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多晶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上海</a:t>
            </a:r>
            <a:r>
              <a:rPr lang="zh-CN" altLang="en-U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复旦</a:t>
            </a:r>
            <a:r>
              <a:rPr lang="zh-CN" altLang="en-U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微电子</a:t>
            </a:r>
            <a:endParaRPr lang="en-US" altLang="zh-CN" sz="20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........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9" descr="c:\users\bohan\appdata\roaming\360se6\USERDA~1\Temp\xlogo_bg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08" y="1716227"/>
            <a:ext cx="1543050" cy="33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1" descr="c:\users\bohan\appdata\roaming\360se6\USERDA~1\Temp\ALTERA~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1" y="2103121"/>
            <a:ext cx="1743075" cy="464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18" descr="C:\Users\bohan\Desktop\Logo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6777" y="2989905"/>
            <a:ext cx="2590800" cy="314325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</p:pic>
      <p:pic>
        <p:nvPicPr>
          <p:cNvPr id="30" name="Picture 20" descr="c:\users\bohan\appdata\roaming\360se6\USERDA~1\Temp\35A85E~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1" y="1077514"/>
            <a:ext cx="2381250" cy="435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22" descr="c:\users\bohan\appdata\roaming\360se6\USERDA~1\Temp\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091" y="4200658"/>
            <a:ext cx="190500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6" name="Picture 24" descr="c:\users\bohan\appdata\roaming\360se6\USERDA~1\Temp\clea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02394"/>
            <a:ext cx="19050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7" name="Picture 26" descr="c:\users\bohan\appdata\roaming\360se6\USERDA~1\Temp\clea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02394"/>
            <a:ext cx="19050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8" name="Picture 28" descr="c:\users\bohan\appdata\roaming\360se6\USERDA~1\Temp\clear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02394"/>
            <a:ext cx="19050" cy="1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97" name="Picture 2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5840" y="2549607"/>
            <a:ext cx="2181225" cy="421481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364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8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1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1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3" dur="1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4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6" dur="1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7" presetID="24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3" dur="500"/>
                                        <p:tgtEl>
                                          <p:spTgt spid="7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57300" y="199335"/>
            <a:ext cx="7886700" cy="521428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624405" y="1273195"/>
            <a:ext cx="5637007" cy="26533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集成电路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的概念、结构、设计过程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概念和发展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技术应用范畴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相关工具及厂商</a:t>
            </a:r>
            <a:endParaRPr lang="en-US" altLang="zh-CN" sz="24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013" y="1990165"/>
            <a:ext cx="2926265" cy="272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6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4911" y="553173"/>
            <a:ext cx="4257926" cy="326231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什么是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制作流程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上下游产业链？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65" y="2084931"/>
            <a:ext cx="2713331" cy="2734356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4609715" y="553173"/>
            <a:ext cx="4257926" cy="3262312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什么是</a:t>
            </a:r>
            <a:r>
              <a:rPr lang="en-US" altLang="zh-CN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？</a:t>
            </a:r>
            <a:endParaRPr lang="en-US" altLang="zh-CN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技术的发展？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技术的应用？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工具及厂商</a:t>
            </a: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88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5061726" y="1744756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谢谢学习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99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18796" y="176485"/>
            <a:ext cx="6777317" cy="555035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集成电路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circuit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76518" y="1404490"/>
            <a:ext cx="5367338" cy="3262312"/>
          </a:xfrm>
          <a:prstGeom prst="rect">
            <a:avLst/>
          </a:prstGeom>
        </p:spPr>
        <p:txBody>
          <a:bodyPr/>
          <a:lstStyle/>
          <a:p>
            <a:pPr algn="just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是一种微型电子器件或部件。</a:t>
            </a:r>
          </a:p>
          <a:p>
            <a:pPr algn="just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采用一定的工艺，把一个电路中所需的晶体管、电阻、电容和电感等元件及布线互连一起，制作在一小块或几小块半导体晶片或介质基片上，然后封装在一个管壳内，成为具有所需电路功能的微型结构；</a:t>
            </a:r>
          </a:p>
          <a:p>
            <a:pPr algn="just">
              <a:lnSpc>
                <a:spcPct val="150000"/>
              </a:lnSpc>
              <a:buClr>
                <a:srgbClr val="002060"/>
              </a:buClr>
              <a:buFont typeface="Wingdings" panose="05000000000000000000" pitchFamily="2" charset="2"/>
              <a:buChar char="l"/>
            </a:pP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187" y="3191399"/>
            <a:ext cx="2371016" cy="147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53" b="21820"/>
          <a:stretch/>
        </p:blipFill>
        <p:spPr bwMode="auto">
          <a:xfrm>
            <a:off x="5978187" y="1291899"/>
            <a:ext cx="2369748" cy="1838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7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03048" y="167350"/>
            <a:ext cx="7886700" cy="57788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芯片制作流程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8342"/>
            <a:ext cx="6096000" cy="40005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841748" y="708724"/>
            <a:ext cx="3048000" cy="4419736"/>
          </a:xfrm>
          <a:prstGeom prst="rect">
            <a:avLst/>
          </a:prstGeom>
        </p:spPr>
        <p:txBody>
          <a:bodyPr wrap="square"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芯片设计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：芯片设计是行业的顶端，包含电路设计、版图设计和光罩制作，主要环节是电路设计，涉及多元知识结构。芯片设计门槛高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晶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元生产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：难度在光罩光刻环节，随着芯片越来越小（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10nm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），结构越来越复杂（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60-80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层刻蚀），刻蚀要求越来越高。高纯度硅晶片的提纯和切割同样依赖于工艺技术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芯片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封装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：芯片封装是对生产完毕的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IC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晶圆片进行切割和接线焊接以及装测，整体工艺和技术难度不高</a:t>
            </a:r>
            <a:r>
              <a:rPr lang="zh-CN" altLang="en-US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芯片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：是对成品芯片进行检测，属于质量控制环节</a:t>
            </a:r>
          </a:p>
        </p:txBody>
      </p:sp>
    </p:spTree>
    <p:extLst>
      <p:ext uri="{BB962C8B-B14F-4D97-AF65-F5344CB8AC3E}">
        <p14:creationId xmlns:p14="http://schemas.microsoft.com/office/powerpoint/2010/main" val="364478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87195" y="181143"/>
            <a:ext cx="2903892" cy="442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芯片制作流程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825" y="969700"/>
            <a:ext cx="3361646" cy="3949142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wrap="square">
            <a:normAutofit fontScale="47500" lnSpcReduction="20000"/>
          </a:bodyPr>
          <a:lstStyle/>
          <a:p>
            <a:pPr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</a:pPr>
            <a:r>
              <a:rPr lang="zh-CN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芯片设计流程</a:t>
            </a:r>
            <a:endParaRPr lang="en-US" altLang="zh-CN" sz="2400" b="1" dirty="0" smtClean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规格制定：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设计中，规格制定是最重要的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步骤。确定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的目的、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效能、协议，确立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 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的实作方法，将不同功能分配成不同的单元，并确立不同单元间连结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的方法，如此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便完成规格的制定。</a:t>
            </a: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硬体描述语言（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硬体描述语言（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）描述、测试、修改知道期望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功能完成。</a:t>
            </a: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en-US" altLang="zh-CN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 </a:t>
            </a:r>
            <a:r>
              <a:rPr lang="zh-CN" altLang="en-US" sz="24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模拟与逻辑合成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确定无误的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HDL code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，放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入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 tool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转换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逻辑电路。</a:t>
            </a: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24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电路布局与布线：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合成完的程序代码再放入另一套 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EDA tool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，进行电路布局与布线（</a:t>
            </a:r>
            <a:r>
              <a:rPr lang="en-US" altLang="zh-CN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Place and </a:t>
            </a:r>
            <a:r>
              <a:rPr lang="en-US" altLang="zh-CN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Route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。形成电路图。范例图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中可以看到蓝、红、绿</a:t>
            </a:r>
            <a:r>
              <a:rPr lang="zh-CN" altLang="en-US" sz="2400" dirty="0" smtClean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、黄</a:t>
            </a:r>
            <a:r>
              <a:rPr lang="zh-CN" altLang="en-US" sz="2400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等不同颜色，每种不同的颜色就代表着一张光罩。</a:t>
            </a:r>
            <a:endParaRPr lang="zh-CN" altLang="en-US" sz="3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824"/>
          <a:stretch/>
        </p:blipFill>
        <p:spPr>
          <a:xfrm>
            <a:off x="0" y="918342"/>
            <a:ext cx="1290918" cy="40005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0841" y="1165412"/>
            <a:ext cx="1189057" cy="6992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1290919" y="1383389"/>
            <a:ext cx="140575" cy="271240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900" y="30240"/>
            <a:ext cx="2290672" cy="18789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979" y="20133"/>
            <a:ext cx="1929039" cy="8982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471" y="1858177"/>
            <a:ext cx="2337011" cy="16748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599" y="1903678"/>
            <a:ext cx="2059639" cy="16348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9091" y="3533035"/>
            <a:ext cx="1913936" cy="150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3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87195" y="181143"/>
            <a:ext cx="4645948" cy="442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上下游产业链</a:t>
            </a:r>
          </a:p>
        </p:txBody>
      </p:sp>
      <p:sp>
        <p:nvSpPr>
          <p:cNvPr id="14" name="矩形 13"/>
          <p:cNvSpPr/>
          <p:nvPr/>
        </p:nvSpPr>
        <p:spPr>
          <a:xfrm>
            <a:off x="4517571" y="790575"/>
            <a:ext cx="4512129" cy="4181813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 fontScale="32500" lnSpcReduction="20000"/>
          </a:bodyPr>
          <a:lstStyle/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根据芯片的生产过程，一般产业链分为：</a:t>
            </a:r>
            <a:endParaRPr lang="en-US" altLang="zh-CN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lvl="1" indent="-180975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上游设计、中游制造、下游封装和测试三个主要环节，</a:t>
            </a:r>
            <a:endParaRPr lang="en-US" altLang="zh-CN" sz="3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66700" lvl="1" indent="-180975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还包括各个环节配套的设备制造、材料生产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</a:t>
            </a:r>
            <a:endParaRPr lang="en-US" altLang="zh-CN" sz="34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44500" lvl="2" indent="-1905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ü"/>
            </a:pPr>
            <a:r>
              <a:rPr lang="zh-CN" altLang="en-US" sz="3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半导体设备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制造和封测环节需用到的设备较多，包括化学气相沉积法设备、光刻机、刻蚀机、离子注入机、切割减薄设备等。其中晶圆制造设备制造难度和技术含量远高于封测设备。</a:t>
            </a:r>
          </a:p>
          <a:p>
            <a:pPr marL="444500" lvl="2" indent="-1905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ü"/>
            </a:pPr>
            <a:r>
              <a:rPr lang="zh-CN" altLang="en-US" sz="3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半导体材料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：主要应用于</a:t>
            </a:r>
            <a:r>
              <a:rPr lang="en-US" altLang="zh-CN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制造和封测环节，包括硅片、光刻胶、掩膜版、封装基板、靶材等。</a:t>
            </a:r>
            <a:endParaRPr lang="en-US" altLang="zh-CN" sz="3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按形式可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分为</a:t>
            </a:r>
            <a:endParaRPr lang="en-US" altLang="zh-CN" sz="32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44500" lvl="1" indent="-249238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3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IDM</a:t>
            </a:r>
            <a:r>
              <a:rPr lang="zh-CN" altLang="en-US" sz="3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模式：</a:t>
            </a:r>
            <a:r>
              <a:rPr lang="en-US" altLang="zh-CN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Integrated Device Manufacture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，集成器件制造。早期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半导体厂商主要以</a:t>
            </a:r>
            <a:r>
              <a:rPr lang="en-US" altLang="zh-CN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IDM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模式为主，即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企业业务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涵盖设计、制造、封测等全产业链并最终销售芯片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en-US" sz="3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现存的</a:t>
            </a:r>
            <a:r>
              <a:rPr lang="en-US" altLang="zh-CN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IDM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以英特尔和三星为代表。</a:t>
            </a:r>
            <a:endParaRPr lang="zh-CN" altLang="en-US" sz="3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44500" lvl="1" indent="-249238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垂直分工模式：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产业分工，分为</a:t>
            </a:r>
            <a:r>
              <a:rPr lang="en-US" altLang="zh-CN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设计、晶圆代工、封装测试厂商。</a:t>
            </a:r>
            <a:endParaRPr lang="zh-CN" altLang="en-US" sz="3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449" r="2439"/>
          <a:stretch/>
        </p:blipFill>
        <p:spPr>
          <a:xfrm>
            <a:off x="88900" y="1069859"/>
            <a:ext cx="4428671" cy="354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2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336300" y="822510"/>
            <a:ext cx="8516795" cy="4224171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 fontScale="92500" lnSpcReduction="10000"/>
          </a:bodyPr>
          <a:lstStyle/>
          <a:p>
            <a:pPr marL="698500" lvl="2" indent="-3556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ü"/>
            </a:pPr>
            <a:r>
              <a:rPr lang="zh-CN" altLang="en-US" sz="1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早期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，半导体公司多是从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设计、制造、封装、测试到销售都的整合元件制造商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(Integrated Device Manufacturer, 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俗称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IDM</a:t>
            </a:r>
            <a:r>
              <a:rPr lang="en-US" altLang="zh-CN" sz="1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solidFill>
                <a:srgbClr val="0070C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041400" lvl="4" indent="-3556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如英特尔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(Intel)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、德州仪器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(TI)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、摩托罗拉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(Motorola)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、三星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(Samsung)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、菲利普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(Philips)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、东芝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(Toshiba)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，以及台湾省的华邦、旺宏。</a:t>
            </a:r>
          </a:p>
          <a:p>
            <a:pPr marL="698500" lvl="2" indent="-3556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ü"/>
            </a:pPr>
            <a:r>
              <a:rPr lang="zh-CN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晶圆代工和封装测试：</a:t>
            </a:r>
          </a:p>
          <a:p>
            <a:pPr marL="971550" lvl="4" indent="-28575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台积电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(TSMC)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、联电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(UMC)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、格罗方德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GlobalFoundries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、中芯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(SMIC)</a:t>
            </a:r>
          </a:p>
          <a:p>
            <a:pPr marL="698500" lvl="2" indent="-3556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ü"/>
            </a:pP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设计公司只设计和销售晶片，被称为无厂半导体 </a:t>
            </a:r>
            <a:r>
              <a:rPr lang="en-US" altLang="zh-CN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(Fabless Semiconductor Company)</a:t>
            </a:r>
            <a:r>
              <a:rPr lang="zh-CN" altLang="en-US" sz="1800" b="1" dirty="0">
                <a:solidFill>
                  <a:srgbClr val="0070C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</a:p>
          <a:p>
            <a:pPr marL="1041400" lvl="4" indent="-355600" algn="just">
              <a:lnSpc>
                <a:spcPct val="15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包括高通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(Qualcomm)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、博通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(Broadcom)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、联发科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MediaTek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，与中国紫光集团下的展讯 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SpreadTrum</a:t>
            </a: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138339" y="207212"/>
            <a:ext cx="2721012" cy="416534"/>
          </a:xfrm>
          <a:prstGeom prst="rect">
            <a:avLst/>
          </a:prstGeom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spcBef>
                <a:spcPts val="500"/>
              </a:spcBef>
              <a:buClr>
                <a:srgbClr val="002060"/>
              </a:buClr>
              <a:buSzPct val="67000"/>
            </a:pPr>
            <a:r>
              <a:rPr lang="en-US" altLang="zh-CN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>
                <a:solidFill>
                  <a:srgbClr val="00206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厂商</a:t>
            </a:r>
            <a:endParaRPr lang="en-US" altLang="zh-CN" sz="3200" b="1" dirty="0">
              <a:solidFill>
                <a:srgbClr val="00206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8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087195" y="181143"/>
            <a:ext cx="4645948" cy="4428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上下游产业链</a:t>
            </a:r>
          </a:p>
        </p:txBody>
      </p:sp>
      <p:sp>
        <p:nvSpPr>
          <p:cNvPr id="14" name="矩形 13"/>
          <p:cNvSpPr/>
          <p:nvPr/>
        </p:nvSpPr>
        <p:spPr>
          <a:xfrm>
            <a:off x="4517571" y="790575"/>
            <a:ext cx="4512129" cy="2993149"/>
          </a:xfrm>
          <a:prstGeom prst="rect">
            <a:avLst/>
          </a:prstGeom>
          <a:ln w="28575">
            <a:solidFill>
              <a:schemeClr val="accent1"/>
            </a:solidFill>
          </a:ln>
        </p:spPr>
        <p:txBody>
          <a:bodyPr wrap="square">
            <a:normAutofit fontScale="32500" lnSpcReduction="20000"/>
          </a:bodyPr>
          <a:lstStyle/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目前从全球产业链划分情况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来看：</a:t>
            </a:r>
            <a:endParaRPr lang="en-US" altLang="zh-CN" sz="32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20700" lvl="1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设计美国强，而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制造和封测（主要指代工）主要分布在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亚太，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如台湾、韩国等。近些年大陆地区有崛起之势。</a:t>
            </a:r>
          </a:p>
          <a:p>
            <a:pPr marL="177800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国内外主要厂商：</a:t>
            </a:r>
            <a:endParaRPr lang="en-US" altLang="zh-CN" sz="3200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20700" lvl="1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上游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芯片设计环节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仅有台湾的联发科和大陆的海思、紫光集团排名前十，并且大陆技术水准相对落后，参与程度较低</a:t>
            </a:r>
            <a:r>
              <a:rPr lang="zh-CN" altLang="en-US" sz="3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20700" lvl="1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中游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晶圆代工环节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台湾处于绝对领先地位，其中台积电一家独大，占据的市场占有率，大陆以中芯国际为最高水准代表，但在制程上仍与台积电有较大差距（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28nm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32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</a:t>
            </a:r>
            <a:endParaRPr lang="en-US" altLang="zh-CN" sz="32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520700" lvl="1" indent="-177800" algn="just">
              <a:lnSpc>
                <a:spcPct val="160000"/>
              </a:lnSpc>
              <a:spcBef>
                <a:spcPts val="500"/>
              </a:spcBef>
              <a:buClr>
                <a:srgbClr val="0066FF"/>
              </a:buClr>
              <a:buSzPct val="67000"/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下游封测环节，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大陆涌现出长电科技、华天科技、通富微电等优秀本土企业，与领头台湾的企业差距越来越小。</a:t>
            </a:r>
            <a:endParaRPr lang="zh-CN" altLang="en-US" sz="3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449" r="2439"/>
          <a:stretch/>
        </p:blipFill>
        <p:spPr>
          <a:xfrm>
            <a:off x="88900" y="790575"/>
            <a:ext cx="4428671" cy="35438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21" y="2287149"/>
            <a:ext cx="2801865" cy="26070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391" y="2266594"/>
            <a:ext cx="3065741" cy="26276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3837" y="2266595"/>
            <a:ext cx="2745863" cy="2627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32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138339" y="207212"/>
            <a:ext cx="2721012" cy="41653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IC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晶圆制程</a:t>
            </a:r>
            <a:endParaRPr lang="zh-CN" altLang="en-US" sz="3200" dirty="0"/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963" y="71006"/>
            <a:ext cx="2554396" cy="232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079" y="2819815"/>
            <a:ext cx="6413280" cy="2144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09" y="1051251"/>
            <a:ext cx="5056055" cy="2261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689399" y="250490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中芯国际</a:t>
            </a:r>
          </a:p>
        </p:txBody>
      </p:sp>
    </p:spTree>
    <p:extLst>
      <p:ext uri="{BB962C8B-B14F-4D97-AF65-F5344CB8AC3E}">
        <p14:creationId xmlns:p14="http://schemas.microsoft.com/office/powerpoint/2010/main" val="23129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PLD器件原理</Template>
  <TotalTime>689</TotalTime>
  <Words>1685</Words>
  <Application>Microsoft Office PowerPoint</Application>
  <PresentationFormat>全屏显示(16:9)</PresentationFormat>
  <Paragraphs>118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等线</vt:lpstr>
      <vt:lpstr>等线 Light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集成电路IC（integrated circuit）</vt:lpstr>
      <vt:lpstr>芯片制作流程</vt:lpstr>
      <vt:lpstr>芯片制作流程</vt:lpstr>
      <vt:lpstr>IC芯片上下游产业链</vt:lpstr>
      <vt:lpstr>PowerPoint 演示文稿</vt:lpstr>
      <vt:lpstr>IC芯片上下游产业链</vt:lpstr>
      <vt:lpstr>IC晶圆制程</vt:lpstr>
      <vt:lpstr>PowerPoint 演示文稿</vt:lpstr>
      <vt:lpstr>PowerPoint 演示文稿</vt:lpstr>
      <vt:lpstr>PowerPoint 演示文稿</vt:lpstr>
      <vt:lpstr>EDA应用和发展</vt:lpstr>
      <vt:lpstr>PowerPoint 演示文稿</vt:lpstr>
      <vt:lpstr>IC开发工具和厂商</vt:lpstr>
      <vt:lpstr>集成的FPGA/CPLD开发工具 </vt:lpstr>
      <vt:lpstr>PowerPoint 演示文稿</vt:lpstr>
      <vt:lpstr>PLD主要厂商</vt:lpstr>
      <vt:lpstr>结束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bohan</dc:creator>
  <cp:lastModifiedBy>Windows 用户</cp:lastModifiedBy>
  <cp:revision>45</cp:revision>
  <dcterms:created xsi:type="dcterms:W3CDTF">2020-02-07T16:47:32Z</dcterms:created>
  <dcterms:modified xsi:type="dcterms:W3CDTF">2020-05-22T06:58:49Z</dcterms:modified>
</cp:coreProperties>
</file>